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Mulish"/>
      <p:regular r:id="rId27"/>
      <p:bold r:id="rId28"/>
      <p:italic r:id="rId29"/>
      <p:boldItalic r:id="rId30"/>
    </p:embeddedFont>
    <p:embeddedFont>
      <p:font typeface="Roboto"/>
      <p:regular r:id="rId31"/>
      <p:bold r:id="rId32"/>
      <p:italic r:id="rId33"/>
      <p:boldItalic r:id="rId34"/>
    </p:embeddedFont>
    <p:embeddedFont>
      <p:font typeface="Anaheim"/>
      <p:regular r:id="rId35"/>
    </p:embeddedFont>
    <p:embeddedFont>
      <p:font typeface="Poppins"/>
      <p:regular r:id="rId36"/>
      <p:bold r:id="rId37"/>
      <p:italic r:id="rId38"/>
      <p:boldItalic r:id="rId39"/>
    </p:embeddedFont>
    <p:embeddedFont>
      <p:font typeface="Bebas Neue"/>
      <p:regular r:id="rId40"/>
    </p:embeddedFont>
    <p:embeddedFont>
      <p:font typeface="Fira Sans Extra Condensed Medium"/>
      <p:regular r:id="rId41"/>
      <p:bold r:id="rId42"/>
      <p:italic r:id="rId43"/>
      <p:boldItalic r:id="rId44"/>
    </p:embeddedFont>
    <p:embeddedFont>
      <p:font typeface="Maven Pro"/>
      <p:regular r:id="rId45"/>
      <p:bold r:id="rId46"/>
    </p:embeddedFont>
    <p:embeddedFont>
      <p:font typeface="Mulish SemiBold"/>
      <p:regular r:id="rId47"/>
      <p:bold r:id="rId48"/>
      <p:italic r:id="rId49"/>
      <p:boldItalic r:id="rId50"/>
    </p:embeddedFont>
    <p:embeddedFont>
      <p:font typeface="Poppins SemiBold"/>
      <p:regular r:id="rId51"/>
      <p:bold r:id="rId52"/>
      <p:italic r:id="rId53"/>
      <p:boldItalic r:id="rId54"/>
    </p:embeddedFont>
    <p:embeddedFont>
      <p:font typeface="PT Sans"/>
      <p:regular r:id="rId55"/>
      <p:bold r:id="rId56"/>
      <p:italic r:id="rId57"/>
      <p:boldItalic r:id="rId58"/>
    </p:embeddedFont>
    <p:embeddedFont>
      <p:font typeface="Fira Sans Extra Condensed"/>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BebasNeue-regular.fntdata"/><Relationship Id="rId42" Type="http://schemas.openxmlformats.org/officeDocument/2006/relationships/font" Target="fonts/FiraSansExtraCondensedMedium-bold.fntdata"/><Relationship Id="rId41" Type="http://schemas.openxmlformats.org/officeDocument/2006/relationships/font" Target="fonts/FiraSansExtraCondensedMedium-regular.fntdata"/><Relationship Id="rId44" Type="http://schemas.openxmlformats.org/officeDocument/2006/relationships/font" Target="fonts/FiraSansExtraCondensedMedium-boldItalic.fntdata"/><Relationship Id="rId43" Type="http://schemas.openxmlformats.org/officeDocument/2006/relationships/font" Target="fonts/FiraSansExtraCondensedMedium-italic.fntdata"/><Relationship Id="rId46" Type="http://schemas.openxmlformats.org/officeDocument/2006/relationships/font" Target="fonts/MavenPro-bold.fntdata"/><Relationship Id="rId45" Type="http://schemas.openxmlformats.org/officeDocument/2006/relationships/font" Target="fonts/MavenPr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ulishSemiBold-bold.fntdata"/><Relationship Id="rId47" Type="http://schemas.openxmlformats.org/officeDocument/2006/relationships/font" Target="fonts/MulishSemiBold-regular.fntdata"/><Relationship Id="rId49" Type="http://schemas.openxmlformats.org/officeDocument/2006/relationships/font" Target="fonts/MulishSemi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regular.fntdata"/><Relationship Id="rId30" Type="http://schemas.openxmlformats.org/officeDocument/2006/relationships/font" Target="fonts/Mulish-boldItalic.fntdata"/><Relationship Id="rId33" Type="http://schemas.openxmlformats.org/officeDocument/2006/relationships/font" Target="fonts/Roboto-italic.fntdata"/><Relationship Id="rId32" Type="http://schemas.openxmlformats.org/officeDocument/2006/relationships/font" Target="fonts/Roboto-bold.fntdata"/><Relationship Id="rId35" Type="http://schemas.openxmlformats.org/officeDocument/2006/relationships/font" Target="fonts/Anaheim-regular.fntdata"/><Relationship Id="rId34" Type="http://schemas.openxmlformats.org/officeDocument/2006/relationships/font" Target="fonts/Roboto-boldItalic.fntdata"/><Relationship Id="rId37" Type="http://schemas.openxmlformats.org/officeDocument/2006/relationships/font" Target="fonts/Poppins-bold.fntdata"/><Relationship Id="rId36" Type="http://schemas.openxmlformats.org/officeDocument/2006/relationships/font" Target="fonts/Poppins-regular.fntdata"/><Relationship Id="rId39" Type="http://schemas.openxmlformats.org/officeDocument/2006/relationships/font" Target="fonts/Poppins-boldItalic.fntdata"/><Relationship Id="rId38" Type="http://schemas.openxmlformats.org/officeDocument/2006/relationships/font" Target="fonts/Poppins-italic.fntdata"/><Relationship Id="rId62" Type="http://schemas.openxmlformats.org/officeDocument/2006/relationships/font" Target="fonts/FiraSansExtraCondensed-boldItalic.fntdata"/><Relationship Id="rId61" Type="http://schemas.openxmlformats.org/officeDocument/2006/relationships/font" Target="fonts/FiraSansExtraCondense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FiraSansExtraCondensed-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Mulish-bold.fntdata"/><Relationship Id="rId27" Type="http://schemas.openxmlformats.org/officeDocument/2006/relationships/font" Target="fonts/Mulish-regular.fntdata"/><Relationship Id="rId29" Type="http://schemas.openxmlformats.org/officeDocument/2006/relationships/font" Target="fonts/Mulish-italic.fntdata"/><Relationship Id="rId51" Type="http://schemas.openxmlformats.org/officeDocument/2006/relationships/font" Target="fonts/PoppinsSemiBold-regular.fntdata"/><Relationship Id="rId50" Type="http://schemas.openxmlformats.org/officeDocument/2006/relationships/font" Target="fonts/MulishSemiBold-boldItalic.fntdata"/><Relationship Id="rId53" Type="http://schemas.openxmlformats.org/officeDocument/2006/relationships/font" Target="fonts/PoppinsSemiBold-italic.fntdata"/><Relationship Id="rId52" Type="http://schemas.openxmlformats.org/officeDocument/2006/relationships/font" Target="fonts/PoppinsSemiBold-bold.fntdata"/><Relationship Id="rId11" Type="http://schemas.openxmlformats.org/officeDocument/2006/relationships/slide" Target="slides/slide7.xml"/><Relationship Id="rId55" Type="http://schemas.openxmlformats.org/officeDocument/2006/relationships/font" Target="fonts/PTSans-regular.fntdata"/><Relationship Id="rId10" Type="http://schemas.openxmlformats.org/officeDocument/2006/relationships/slide" Target="slides/slide6.xml"/><Relationship Id="rId54" Type="http://schemas.openxmlformats.org/officeDocument/2006/relationships/font" Target="fonts/PoppinsSemiBold-boldItalic.fntdata"/><Relationship Id="rId13" Type="http://schemas.openxmlformats.org/officeDocument/2006/relationships/slide" Target="slides/slide9.xml"/><Relationship Id="rId57" Type="http://schemas.openxmlformats.org/officeDocument/2006/relationships/font" Target="fonts/PTSans-italic.fntdata"/><Relationship Id="rId12" Type="http://schemas.openxmlformats.org/officeDocument/2006/relationships/slide" Target="slides/slide8.xml"/><Relationship Id="rId56" Type="http://schemas.openxmlformats.org/officeDocument/2006/relationships/font" Target="fonts/PTSans-bold.fntdata"/><Relationship Id="rId15" Type="http://schemas.openxmlformats.org/officeDocument/2006/relationships/slide" Target="slides/slide11.xml"/><Relationship Id="rId59" Type="http://schemas.openxmlformats.org/officeDocument/2006/relationships/font" Target="fonts/FiraSansExtraCondensed-regular.fntdata"/><Relationship Id="rId14" Type="http://schemas.openxmlformats.org/officeDocument/2006/relationships/slide" Target="slides/slide10.xml"/><Relationship Id="rId58" Type="http://schemas.openxmlformats.org/officeDocument/2006/relationships/font" Target="fonts/PTSans-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dd99dece9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dd99dece9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de23820064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de23820064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dfa52101d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dfa52101d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dfa52101d8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dfa52101d8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dfa52101d8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dfa52101d8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dfa52101d8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dfa52101d8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e02c140ad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e02c140ad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dfa52101d8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dfa52101d8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dfa52101d8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dfa52101d8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dfa52101d8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dfa52101d8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dfa52101d8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dfa52101d8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e02c140a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e02c140a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dfa52101d8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dfa52101d8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e02c140ad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e02c140ad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dd95593f7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dd95593f7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e11871512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e11871512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dfa52101d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dfa52101d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e075cfbef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e075cfbef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dd99dece91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dd99dece91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de2382006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de2382006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04100" y="539500"/>
            <a:ext cx="4892100" cy="2414100"/>
          </a:xfrm>
          <a:prstGeom prst="rect">
            <a:avLst/>
          </a:prstGeom>
        </p:spPr>
        <p:txBody>
          <a:bodyPr anchorCtr="0" anchor="t" bIns="91425" lIns="91425" spcFirstLastPara="1" rIns="91425" wrap="square" tIns="91425">
            <a:noAutofit/>
          </a:bodyPr>
          <a:lstStyle>
            <a:lvl1pPr lvl="0">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2953500"/>
            <a:ext cx="2461800" cy="72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8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sp>
        <p:nvSpPr>
          <p:cNvPr id="61" name="Google Shape;61;p11"/>
          <p:cNvSpPr txBox="1"/>
          <p:nvPr>
            <p:ph hasCustomPrompt="1" type="title"/>
          </p:nvPr>
        </p:nvSpPr>
        <p:spPr>
          <a:xfrm>
            <a:off x="1164150" y="1756850"/>
            <a:ext cx="6815700" cy="126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2" name="Google Shape;62;p11"/>
          <p:cNvSpPr txBox="1"/>
          <p:nvPr>
            <p:ph idx="1" type="subTitle"/>
          </p:nvPr>
        </p:nvSpPr>
        <p:spPr>
          <a:xfrm>
            <a:off x="1165800" y="3026250"/>
            <a:ext cx="6812400" cy="43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3" name="Shape 6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4" name="Shape 64"/>
        <p:cNvGrpSpPr/>
        <p:nvPr/>
      </p:nvGrpSpPr>
      <p:grpSpPr>
        <a:xfrm>
          <a:off x="0" y="0"/>
          <a:ext cx="0" cy="0"/>
          <a:chOff x="0" y="0"/>
          <a:chExt cx="0" cy="0"/>
        </a:xfrm>
      </p:grpSpPr>
      <p:sp>
        <p:nvSpPr>
          <p:cNvPr id="65" name="Google Shape;65;p13"/>
          <p:cNvSpPr txBox="1"/>
          <p:nvPr>
            <p:ph type="title"/>
          </p:nvPr>
        </p:nvSpPr>
        <p:spPr>
          <a:xfrm>
            <a:off x="720000"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6" name="Google Shape;66;p13"/>
          <p:cNvSpPr txBox="1"/>
          <p:nvPr>
            <p:ph idx="2" type="ctrTitle"/>
          </p:nvPr>
        </p:nvSpPr>
        <p:spPr>
          <a:xfrm>
            <a:off x="1997725" y="1395526"/>
            <a:ext cx="2432400" cy="502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None/>
              <a:defRPr sz="22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67" name="Google Shape;67;p13"/>
          <p:cNvSpPr txBox="1"/>
          <p:nvPr>
            <p:ph idx="1" type="subTitle"/>
          </p:nvPr>
        </p:nvSpPr>
        <p:spPr>
          <a:xfrm>
            <a:off x="1997725" y="1924963"/>
            <a:ext cx="2431500" cy="62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68" name="Google Shape;68;p13"/>
          <p:cNvSpPr txBox="1"/>
          <p:nvPr>
            <p:ph hasCustomPrompt="1" idx="3" type="title"/>
          </p:nvPr>
        </p:nvSpPr>
        <p:spPr>
          <a:xfrm>
            <a:off x="925750" y="1466600"/>
            <a:ext cx="868800" cy="1012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4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3"/>
          <p:cNvSpPr txBox="1"/>
          <p:nvPr>
            <p:ph idx="4" type="ctrTitle"/>
          </p:nvPr>
        </p:nvSpPr>
        <p:spPr>
          <a:xfrm>
            <a:off x="5857838" y="1401132"/>
            <a:ext cx="2432400" cy="502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None/>
              <a:defRPr sz="22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70" name="Google Shape;70;p13"/>
          <p:cNvSpPr txBox="1"/>
          <p:nvPr>
            <p:ph idx="5" type="subTitle"/>
          </p:nvPr>
        </p:nvSpPr>
        <p:spPr>
          <a:xfrm>
            <a:off x="5857838" y="1927290"/>
            <a:ext cx="2432400" cy="6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71" name="Google Shape;71;p13"/>
          <p:cNvSpPr txBox="1"/>
          <p:nvPr>
            <p:ph hasCustomPrompt="1" idx="6" type="title"/>
          </p:nvPr>
        </p:nvSpPr>
        <p:spPr>
          <a:xfrm>
            <a:off x="4785360" y="1459940"/>
            <a:ext cx="868800" cy="1014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4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72" name="Google Shape;72;p13"/>
          <p:cNvSpPr txBox="1"/>
          <p:nvPr>
            <p:ph idx="7" type="ctrTitle"/>
          </p:nvPr>
        </p:nvSpPr>
        <p:spPr>
          <a:xfrm>
            <a:off x="1997714" y="3080743"/>
            <a:ext cx="2432400" cy="506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None/>
              <a:defRPr sz="22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73" name="Google Shape;73;p13"/>
          <p:cNvSpPr txBox="1"/>
          <p:nvPr>
            <p:ph idx="8" type="subTitle"/>
          </p:nvPr>
        </p:nvSpPr>
        <p:spPr>
          <a:xfrm>
            <a:off x="1997714" y="3609803"/>
            <a:ext cx="2432400" cy="6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74" name="Google Shape;74;p13"/>
          <p:cNvSpPr txBox="1"/>
          <p:nvPr>
            <p:ph hasCustomPrompt="1" idx="9" type="title"/>
          </p:nvPr>
        </p:nvSpPr>
        <p:spPr>
          <a:xfrm>
            <a:off x="925739" y="3148768"/>
            <a:ext cx="868800" cy="1014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4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75" name="Google Shape;75;p13"/>
          <p:cNvSpPr txBox="1"/>
          <p:nvPr>
            <p:ph idx="13" type="ctrTitle"/>
          </p:nvPr>
        </p:nvSpPr>
        <p:spPr>
          <a:xfrm>
            <a:off x="5857850" y="3079500"/>
            <a:ext cx="2432400" cy="502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None/>
              <a:defRPr sz="22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76" name="Google Shape;76;p13"/>
          <p:cNvSpPr txBox="1"/>
          <p:nvPr>
            <p:ph idx="14" type="subTitle"/>
          </p:nvPr>
        </p:nvSpPr>
        <p:spPr>
          <a:xfrm>
            <a:off x="5857851" y="3609786"/>
            <a:ext cx="2432400" cy="6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77" name="Google Shape;77;p13"/>
          <p:cNvSpPr txBox="1"/>
          <p:nvPr>
            <p:ph hasCustomPrompt="1" idx="15" type="title"/>
          </p:nvPr>
        </p:nvSpPr>
        <p:spPr>
          <a:xfrm>
            <a:off x="4785045" y="3148775"/>
            <a:ext cx="869400" cy="1014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4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78" name="Google Shape;78;p13"/>
          <p:cNvCxnSpPr/>
          <p:nvPr/>
        </p:nvCxnSpPr>
        <p:spPr>
          <a:xfrm>
            <a:off x="0" y="731375"/>
            <a:ext cx="707400" cy="0"/>
          </a:xfrm>
          <a:prstGeom prst="straightConnector1">
            <a:avLst/>
          </a:prstGeom>
          <a:noFill/>
          <a:ln cap="flat" cmpd="sng" w="9525">
            <a:solidFill>
              <a:srgbClr val="FFFFFF"/>
            </a:solidFill>
            <a:prstDash val="solid"/>
            <a:round/>
            <a:headEnd len="med" w="med" type="none"/>
            <a:tailEnd len="med" w="med" type="triangle"/>
          </a:ln>
        </p:spPr>
      </p:cxnSp>
      <p:cxnSp>
        <p:nvCxnSpPr>
          <p:cNvPr id="79" name="Google Shape;79;p13"/>
          <p:cNvCxnSpPr/>
          <p:nvPr/>
        </p:nvCxnSpPr>
        <p:spPr>
          <a:xfrm>
            <a:off x="8429550" y="731375"/>
            <a:ext cx="7074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0" name="Shape 80"/>
        <p:cNvGrpSpPr/>
        <p:nvPr/>
      </p:nvGrpSpPr>
      <p:grpSpPr>
        <a:xfrm>
          <a:off x="0" y="0"/>
          <a:ext cx="0" cy="0"/>
          <a:chOff x="0" y="0"/>
          <a:chExt cx="0" cy="0"/>
        </a:xfrm>
      </p:grpSpPr>
      <p:sp>
        <p:nvSpPr>
          <p:cNvPr id="81" name="Google Shape;81;p14"/>
          <p:cNvSpPr txBox="1"/>
          <p:nvPr>
            <p:ph type="title"/>
          </p:nvPr>
        </p:nvSpPr>
        <p:spPr>
          <a:xfrm>
            <a:off x="1106375" y="2730400"/>
            <a:ext cx="50109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2" name="Google Shape;82;p14"/>
          <p:cNvSpPr txBox="1"/>
          <p:nvPr>
            <p:ph idx="1" type="subTitle"/>
          </p:nvPr>
        </p:nvSpPr>
        <p:spPr>
          <a:xfrm>
            <a:off x="1106525" y="1651000"/>
            <a:ext cx="5010600" cy="1079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22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cxnSp>
        <p:nvCxnSpPr>
          <p:cNvPr id="83" name="Google Shape;83;p14"/>
          <p:cNvCxnSpPr/>
          <p:nvPr/>
        </p:nvCxnSpPr>
        <p:spPr>
          <a:xfrm rot="10800000">
            <a:off x="6973088" y="1579475"/>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84" name="Google Shape;84;p14"/>
          <p:cNvCxnSpPr/>
          <p:nvPr/>
        </p:nvCxnSpPr>
        <p:spPr>
          <a:xfrm rot="10800000">
            <a:off x="7701925" y="539500"/>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85" name="Google Shape;85;p14"/>
          <p:cNvCxnSpPr/>
          <p:nvPr/>
        </p:nvCxnSpPr>
        <p:spPr>
          <a:xfrm rot="10800000">
            <a:off x="8430763" y="1579475"/>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86" name="Google Shape;86;p14"/>
          <p:cNvCxnSpPr/>
          <p:nvPr/>
        </p:nvCxnSpPr>
        <p:spPr>
          <a:xfrm rot="-5400000">
            <a:off x="-1882975" y="2240100"/>
            <a:ext cx="44553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87" name="Shape 87"/>
        <p:cNvGrpSpPr/>
        <p:nvPr/>
      </p:nvGrpSpPr>
      <p:grpSpPr>
        <a:xfrm>
          <a:off x="0" y="0"/>
          <a:ext cx="0" cy="0"/>
          <a:chOff x="0" y="0"/>
          <a:chExt cx="0" cy="0"/>
        </a:xfrm>
      </p:grpSpPr>
      <p:sp>
        <p:nvSpPr>
          <p:cNvPr id="88" name="Google Shape;88;p15"/>
          <p:cNvSpPr txBox="1"/>
          <p:nvPr>
            <p:ph type="title"/>
          </p:nvPr>
        </p:nvSpPr>
        <p:spPr>
          <a:xfrm>
            <a:off x="3704175" y="2522475"/>
            <a:ext cx="4726500" cy="945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9" name="Google Shape;89;p15"/>
          <p:cNvSpPr txBox="1"/>
          <p:nvPr>
            <p:ph hasCustomPrompt="1" idx="2" type="title"/>
          </p:nvPr>
        </p:nvSpPr>
        <p:spPr>
          <a:xfrm>
            <a:off x="7388957" y="586119"/>
            <a:ext cx="868800" cy="1014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0" name="Google Shape;90;p15"/>
          <p:cNvSpPr txBox="1"/>
          <p:nvPr>
            <p:ph idx="1" type="subTitle"/>
          </p:nvPr>
        </p:nvSpPr>
        <p:spPr>
          <a:xfrm>
            <a:off x="3631375" y="3467775"/>
            <a:ext cx="4727400" cy="375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lgn="ctr">
              <a:lnSpc>
                <a:spcPct val="100000"/>
              </a:lnSpc>
              <a:spcBef>
                <a:spcPts val="12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91" name="Google Shape;91;p15"/>
          <p:cNvCxnSpPr/>
          <p:nvPr/>
        </p:nvCxnSpPr>
        <p:spPr>
          <a:xfrm rot="10800000">
            <a:off x="0" y="751650"/>
            <a:ext cx="4455300" cy="0"/>
          </a:xfrm>
          <a:prstGeom prst="straightConnector1">
            <a:avLst/>
          </a:prstGeom>
          <a:noFill/>
          <a:ln cap="flat" cmpd="sng" w="9525">
            <a:solidFill>
              <a:srgbClr val="FFFFFF"/>
            </a:solidFill>
            <a:prstDash val="solid"/>
            <a:round/>
            <a:headEnd len="med" w="med" type="triangle"/>
            <a:tailEnd len="med" w="med" type="none"/>
          </a:ln>
        </p:spPr>
      </p:cxnSp>
      <p:cxnSp>
        <p:nvCxnSpPr>
          <p:cNvPr id="92" name="Google Shape;92;p15"/>
          <p:cNvCxnSpPr/>
          <p:nvPr/>
        </p:nvCxnSpPr>
        <p:spPr>
          <a:xfrm>
            <a:off x="4688700" y="4604000"/>
            <a:ext cx="44553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93" name="Shape 93"/>
        <p:cNvGrpSpPr/>
        <p:nvPr/>
      </p:nvGrpSpPr>
      <p:grpSpPr>
        <a:xfrm>
          <a:off x="0" y="0"/>
          <a:ext cx="0" cy="0"/>
          <a:chOff x="0" y="0"/>
          <a:chExt cx="0" cy="0"/>
        </a:xfrm>
      </p:grpSpPr>
      <p:sp>
        <p:nvSpPr>
          <p:cNvPr id="94" name="Google Shape;94;p16"/>
          <p:cNvSpPr txBox="1"/>
          <p:nvPr>
            <p:ph type="title"/>
          </p:nvPr>
        </p:nvSpPr>
        <p:spPr>
          <a:xfrm>
            <a:off x="789425" y="1930800"/>
            <a:ext cx="3703500" cy="1887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5" name="Google Shape;95;p16"/>
          <p:cNvSpPr txBox="1"/>
          <p:nvPr>
            <p:ph hasCustomPrompt="1" idx="2" type="title"/>
          </p:nvPr>
        </p:nvSpPr>
        <p:spPr>
          <a:xfrm>
            <a:off x="933725" y="785400"/>
            <a:ext cx="868800" cy="1014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6" name="Google Shape;96;p16"/>
          <p:cNvSpPr txBox="1"/>
          <p:nvPr>
            <p:ph idx="1" type="subTitle"/>
          </p:nvPr>
        </p:nvSpPr>
        <p:spPr>
          <a:xfrm>
            <a:off x="789725" y="3818425"/>
            <a:ext cx="3702900" cy="72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12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97" name="Google Shape;97;p16"/>
          <p:cNvCxnSpPr/>
          <p:nvPr/>
        </p:nvCxnSpPr>
        <p:spPr>
          <a:xfrm>
            <a:off x="4688700" y="4604000"/>
            <a:ext cx="4455300" cy="0"/>
          </a:xfrm>
          <a:prstGeom prst="straightConnector1">
            <a:avLst/>
          </a:prstGeom>
          <a:noFill/>
          <a:ln cap="flat" cmpd="sng" w="9525">
            <a:solidFill>
              <a:srgbClr val="FFFFFF"/>
            </a:solidFill>
            <a:prstDash val="solid"/>
            <a:round/>
            <a:headEnd len="med" w="med" type="triangle"/>
            <a:tailEnd len="med" w="med" type="none"/>
          </a:ln>
        </p:spPr>
      </p:cxnSp>
      <p:cxnSp>
        <p:nvCxnSpPr>
          <p:cNvPr id="98" name="Google Shape;98;p16"/>
          <p:cNvCxnSpPr/>
          <p:nvPr/>
        </p:nvCxnSpPr>
        <p:spPr>
          <a:xfrm>
            <a:off x="2912513" y="-3912550"/>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99" name="Google Shape;99;p16"/>
          <p:cNvCxnSpPr/>
          <p:nvPr/>
        </p:nvCxnSpPr>
        <p:spPr>
          <a:xfrm>
            <a:off x="3641350" y="-2872575"/>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100" name="Google Shape;100;p16"/>
          <p:cNvCxnSpPr/>
          <p:nvPr/>
        </p:nvCxnSpPr>
        <p:spPr>
          <a:xfrm>
            <a:off x="4370188" y="-3912550"/>
            <a:ext cx="0" cy="45135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_1">
    <p:spTree>
      <p:nvGrpSpPr>
        <p:cNvPr id="101" name="Shape 101"/>
        <p:cNvGrpSpPr/>
        <p:nvPr/>
      </p:nvGrpSpPr>
      <p:grpSpPr>
        <a:xfrm>
          <a:off x="0" y="0"/>
          <a:ext cx="0" cy="0"/>
          <a:chOff x="0" y="0"/>
          <a:chExt cx="0" cy="0"/>
        </a:xfrm>
      </p:grpSpPr>
      <p:sp>
        <p:nvSpPr>
          <p:cNvPr id="102" name="Google Shape;102;p17"/>
          <p:cNvSpPr txBox="1"/>
          <p:nvPr>
            <p:ph type="title"/>
          </p:nvPr>
        </p:nvSpPr>
        <p:spPr>
          <a:xfrm>
            <a:off x="2888412" y="637525"/>
            <a:ext cx="47157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3" name="Google Shape;103;p17"/>
          <p:cNvSpPr txBox="1"/>
          <p:nvPr>
            <p:ph hasCustomPrompt="1" idx="2" type="title"/>
          </p:nvPr>
        </p:nvSpPr>
        <p:spPr>
          <a:xfrm>
            <a:off x="1819445" y="550975"/>
            <a:ext cx="868800" cy="1014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4" name="Google Shape;104;p17"/>
          <p:cNvSpPr txBox="1"/>
          <p:nvPr>
            <p:ph idx="1" type="subTitle"/>
          </p:nvPr>
        </p:nvSpPr>
        <p:spPr>
          <a:xfrm>
            <a:off x="2888400" y="1479325"/>
            <a:ext cx="47184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12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5" name="Shape 105"/>
        <p:cNvGrpSpPr/>
        <p:nvPr/>
      </p:nvGrpSpPr>
      <p:grpSpPr>
        <a:xfrm>
          <a:off x="0" y="0"/>
          <a:ext cx="0" cy="0"/>
          <a:chOff x="0" y="0"/>
          <a:chExt cx="0" cy="0"/>
        </a:xfrm>
      </p:grpSpPr>
      <p:sp>
        <p:nvSpPr>
          <p:cNvPr id="106" name="Google Shape;106;p18"/>
          <p:cNvSpPr txBox="1"/>
          <p:nvPr>
            <p:ph type="title"/>
          </p:nvPr>
        </p:nvSpPr>
        <p:spPr>
          <a:xfrm>
            <a:off x="4093800" y="1943725"/>
            <a:ext cx="3858900" cy="720300"/>
          </a:xfrm>
          <a:prstGeom prst="rect">
            <a:avLst/>
          </a:prstGeom>
        </p:spPr>
        <p:txBody>
          <a:bodyPr anchorCtr="0" anchor="b" bIns="91425" lIns="91425" spcFirstLastPara="1" rIns="91425" wrap="square" tIns="91425">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07" name="Google Shape;107;p18"/>
          <p:cNvSpPr txBox="1"/>
          <p:nvPr>
            <p:ph idx="1" type="subTitle"/>
          </p:nvPr>
        </p:nvSpPr>
        <p:spPr>
          <a:xfrm>
            <a:off x="4093800" y="2664025"/>
            <a:ext cx="3858900" cy="156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08" name="Google Shape;108;p18"/>
          <p:cNvGrpSpPr/>
          <p:nvPr/>
        </p:nvGrpSpPr>
        <p:grpSpPr>
          <a:xfrm>
            <a:off x="5928563" y="116900"/>
            <a:ext cx="5553475" cy="1457675"/>
            <a:chOff x="5928563" y="269300"/>
            <a:chExt cx="5553475" cy="1457675"/>
          </a:xfrm>
        </p:grpSpPr>
        <p:cxnSp>
          <p:nvCxnSpPr>
            <p:cNvPr id="109" name="Google Shape;109;p18"/>
            <p:cNvCxnSpPr/>
            <p:nvPr/>
          </p:nvCxnSpPr>
          <p:spPr>
            <a:xfrm>
              <a:off x="9225288" y="-529775"/>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110" name="Google Shape;110;p18"/>
            <p:cNvCxnSpPr/>
            <p:nvPr/>
          </p:nvCxnSpPr>
          <p:spPr>
            <a:xfrm>
              <a:off x="8185313" y="-1258612"/>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111" name="Google Shape;111;p18"/>
            <p:cNvCxnSpPr/>
            <p:nvPr/>
          </p:nvCxnSpPr>
          <p:spPr>
            <a:xfrm>
              <a:off x="9225288" y="-1987450"/>
              <a:ext cx="0" cy="4513500"/>
            </a:xfrm>
            <a:prstGeom prst="straightConnector1">
              <a:avLst/>
            </a:prstGeom>
            <a:noFill/>
            <a:ln cap="flat" cmpd="sng" w="9525">
              <a:solidFill>
                <a:srgbClr val="FFFFFF"/>
              </a:solidFill>
              <a:prstDash val="solid"/>
              <a:round/>
              <a:headEnd len="med" w="med" type="none"/>
              <a:tailEnd len="med" w="med" type="triangle"/>
            </a:ln>
          </p:spPr>
        </p:cxnSp>
      </p:grpSp>
      <p:cxnSp>
        <p:nvCxnSpPr>
          <p:cNvPr id="112" name="Google Shape;112;p18"/>
          <p:cNvCxnSpPr/>
          <p:nvPr/>
        </p:nvCxnSpPr>
        <p:spPr>
          <a:xfrm rot="5400000">
            <a:off x="-1896950" y="6246500"/>
            <a:ext cx="44553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13" name="Shape 113"/>
        <p:cNvGrpSpPr/>
        <p:nvPr/>
      </p:nvGrpSpPr>
      <p:grpSpPr>
        <a:xfrm>
          <a:off x="0" y="0"/>
          <a:ext cx="0" cy="0"/>
          <a:chOff x="0" y="0"/>
          <a:chExt cx="0" cy="0"/>
        </a:xfrm>
      </p:grpSpPr>
      <p:sp>
        <p:nvSpPr>
          <p:cNvPr id="114" name="Google Shape;114;p19"/>
          <p:cNvSpPr txBox="1"/>
          <p:nvPr>
            <p:ph type="title"/>
          </p:nvPr>
        </p:nvSpPr>
        <p:spPr>
          <a:xfrm>
            <a:off x="713225" y="1024475"/>
            <a:ext cx="3851700" cy="756600"/>
          </a:xfrm>
          <a:prstGeom prst="rect">
            <a:avLst/>
          </a:prstGeom>
        </p:spPr>
        <p:txBody>
          <a:bodyPr anchorCtr="0" anchor="b" bIns="91425" lIns="91425" spcFirstLastPara="1" rIns="91425" wrap="square" tIns="91425">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15" name="Google Shape;115;p19"/>
          <p:cNvSpPr txBox="1"/>
          <p:nvPr>
            <p:ph idx="1" type="subTitle"/>
          </p:nvPr>
        </p:nvSpPr>
        <p:spPr>
          <a:xfrm>
            <a:off x="713225" y="1781100"/>
            <a:ext cx="3851700" cy="123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16" name="Google Shape;116;p19"/>
          <p:cNvCxnSpPr/>
          <p:nvPr/>
        </p:nvCxnSpPr>
        <p:spPr>
          <a:xfrm rot="10800000">
            <a:off x="-1470800" y="539725"/>
            <a:ext cx="4455300" cy="0"/>
          </a:xfrm>
          <a:prstGeom prst="straightConnector1">
            <a:avLst/>
          </a:prstGeom>
          <a:noFill/>
          <a:ln cap="flat" cmpd="sng" w="9525">
            <a:solidFill>
              <a:srgbClr val="FFFFFF"/>
            </a:solidFill>
            <a:prstDash val="solid"/>
            <a:round/>
            <a:headEnd len="med" w="med" type="triangle"/>
            <a:tailEnd len="med" w="med" type="none"/>
          </a:ln>
        </p:spPr>
      </p:cxnSp>
      <p:cxnSp>
        <p:nvCxnSpPr>
          <p:cNvPr id="117" name="Google Shape;117;p19"/>
          <p:cNvCxnSpPr/>
          <p:nvPr/>
        </p:nvCxnSpPr>
        <p:spPr>
          <a:xfrm>
            <a:off x="4688700" y="4924050"/>
            <a:ext cx="4455300" cy="0"/>
          </a:xfrm>
          <a:prstGeom prst="straightConnector1">
            <a:avLst/>
          </a:prstGeom>
          <a:noFill/>
          <a:ln cap="flat" cmpd="sng" w="9525">
            <a:solidFill>
              <a:srgbClr val="FFFFFF"/>
            </a:solidFill>
            <a:prstDash val="solid"/>
            <a:round/>
            <a:headEnd len="med" w="med" type="triangle"/>
            <a:tailEnd len="med" w="med" type="none"/>
          </a:ln>
        </p:spPr>
      </p:cxnSp>
      <p:cxnSp>
        <p:nvCxnSpPr>
          <p:cNvPr id="118" name="Google Shape;118;p19"/>
          <p:cNvCxnSpPr/>
          <p:nvPr/>
        </p:nvCxnSpPr>
        <p:spPr>
          <a:xfrm rot="10800000">
            <a:off x="1367363" y="4444025"/>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119" name="Google Shape;119;p19"/>
          <p:cNvCxnSpPr/>
          <p:nvPr/>
        </p:nvCxnSpPr>
        <p:spPr>
          <a:xfrm rot="10800000">
            <a:off x="2096200" y="3404050"/>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120" name="Google Shape;120;p19"/>
          <p:cNvCxnSpPr/>
          <p:nvPr/>
        </p:nvCxnSpPr>
        <p:spPr>
          <a:xfrm rot="10800000">
            <a:off x="2825038" y="4444025"/>
            <a:ext cx="0" cy="45135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21" name="Shape 121"/>
        <p:cNvGrpSpPr/>
        <p:nvPr/>
      </p:nvGrpSpPr>
      <p:grpSpPr>
        <a:xfrm>
          <a:off x="0" y="0"/>
          <a:ext cx="0" cy="0"/>
          <a:chOff x="0" y="0"/>
          <a:chExt cx="0" cy="0"/>
        </a:xfrm>
      </p:grpSpPr>
      <p:sp>
        <p:nvSpPr>
          <p:cNvPr id="122" name="Google Shape;122;p20"/>
          <p:cNvSpPr txBox="1"/>
          <p:nvPr>
            <p:ph type="title"/>
          </p:nvPr>
        </p:nvSpPr>
        <p:spPr>
          <a:xfrm>
            <a:off x="713250" y="448056"/>
            <a:ext cx="7717500" cy="75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23" name="Google Shape;123;p20"/>
          <p:cNvSpPr txBox="1"/>
          <p:nvPr>
            <p:ph idx="1" type="subTitle"/>
          </p:nvPr>
        </p:nvSpPr>
        <p:spPr>
          <a:xfrm>
            <a:off x="1016025" y="3937000"/>
            <a:ext cx="7210800" cy="666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24" name="Google Shape;124;p20"/>
          <p:cNvCxnSpPr/>
          <p:nvPr/>
        </p:nvCxnSpPr>
        <p:spPr>
          <a:xfrm>
            <a:off x="0" y="731375"/>
            <a:ext cx="707400" cy="0"/>
          </a:xfrm>
          <a:prstGeom prst="straightConnector1">
            <a:avLst/>
          </a:prstGeom>
          <a:noFill/>
          <a:ln cap="flat" cmpd="sng" w="9525">
            <a:solidFill>
              <a:srgbClr val="FFFFFF"/>
            </a:solidFill>
            <a:prstDash val="solid"/>
            <a:round/>
            <a:headEnd len="med" w="med" type="none"/>
            <a:tailEnd len="med" w="med" type="triangle"/>
          </a:ln>
        </p:spPr>
      </p:cxnSp>
      <p:cxnSp>
        <p:nvCxnSpPr>
          <p:cNvPr id="125" name="Google Shape;125;p20"/>
          <p:cNvCxnSpPr/>
          <p:nvPr/>
        </p:nvCxnSpPr>
        <p:spPr>
          <a:xfrm>
            <a:off x="8429550" y="731375"/>
            <a:ext cx="7074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4215484" y="1991705"/>
            <a:ext cx="4215300" cy="1079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4370134" y="1024308"/>
            <a:ext cx="868800" cy="1014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p:nvPr>
            <p:ph idx="1" type="subTitle"/>
          </p:nvPr>
        </p:nvSpPr>
        <p:spPr>
          <a:xfrm>
            <a:off x="4215484" y="3107273"/>
            <a:ext cx="3310200" cy="80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12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5" name="Google Shape;15;p3"/>
          <p:cNvCxnSpPr/>
          <p:nvPr/>
        </p:nvCxnSpPr>
        <p:spPr>
          <a:xfrm>
            <a:off x="8800488" y="0"/>
            <a:ext cx="0" cy="45135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126" name="Shape 126"/>
        <p:cNvGrpSpPr/>
        <p:nvPr/>
      </p:nvGrpSpPr>
      <p:grpSpPr>
        <a:xfrm>
          <a:off x="0" y="0"/>
          <a:ext cx="0" cy="0"/>
          <a:chOff x="0" y="0"/>
          <a:chExt cx="0" cy="0"/>
        </a:xfrm>
      </p:grpSpPr>
      <p:sp>
        <p:nvSpPr>
          <p:cNvPr id="127" name="Google Shape;127;p21"/>
          <p:cNvSpPr txBox="1"/>
          <p:nvPr>
            <p:ph type="title"/>
          </p:nvPr>
        </p:nvSpPr>
        <p:spPr>
          <a:xfrm>
            <a:off x="713232" y="448056"/>
            <a:ext cx="7717500" cy="75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28" name="Google Shape;128;p21"/>
          <p:cNvSpPr txBox="1"/>
          <p:nvPr>
            <p:ph idx="1" type="subTitle"/>
          </p:nvPr>
        </p:nvSpPr>
        <p:spPr>
          <a:xfrm>
            <a:off x="1507738" y="2282675"/>
            <a:ext cx="3612000" cy="12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29" name="Google Shape;129;p21"/>
          <p:cNvCxnSpPr/>
          <p:nvPr/>
        </p:nvCxnSpPr>
        <p:spPr>
          <a:xfrm>
            <a:off x="0" y="731375"/>
            <a:ext cx="707400" cy="0"/>
          </a:xfrm>
          <a:prstGeom prst="straightConnector1">
            <a:avLst/>
          </a:prstGeom>
          <a:noFill/>
          <a:ln cap="flat" cmpd="sng" w="9525">
            <a:solidFill>
              <a:srgbClr val="FFFFFF"/>
            </a:solidFill>
            <a:prstDash val="solid"/>
            <a:round/>
            <a:headEnd len="med" w="med" type="none"/>
            <a:tailEnd len="med" w="med" type="triangle"/>
          </a:ln>
        </p:spPr>
      </p:cxnSp>
      <p:cxnSp>
        <p:nvCxnSpPr>
          <p:cNvPr id="130" name="Google Shape;130;p21"/>
          <p:cNvCxnSpPr/>
          <p:nvPr/>
        </p:nvCxnSpPr>
        <p:spPr>
          <a:xfrm>
            <a:off x="8429550" y="731375"/>
            <a:ext cx="7074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2_1">
    <p:spTree>
      <p:nvGrpSpPr>
        <p:cNvPr id="131" name="Shape 131"/>
        <p:cNvGrpSpPr/>
        <p:nvPr/>
      </p:nvGrpSpPr>
      <p:grpSpPr>
        <a:xfrm>
          <a:off x="0" y="0"/>
          <a:ext cx="0" cy="0"/>
          <a:chOff x="0" y="0"/>
          <a:chExt cx="0" cy="0"/>
        </a:xfrm>
      </p:grpSpPr>
      <p:sp>
        <p:nvSpPr>
          <p:cNvPr id="132" name="Google Shape;132;p22"/>
          <p:cNvSpPr txBox="1"/>
          <p:nvPr>
            <p:ph type="title"/>
          </p:nvPr>
        </p:nvSpPr>
        <p:spPr>
          <a:xfrm>
            <a:off x="713232" y="448056"/>
            <a:ext cx="7717500" cy="75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33" name="Google Shape;133;p22"/>
          <p:cNvSpPr txBox="1"/>
          <p:nvPr>
            <p:ph idx="1" type="subTitle"/>
          </p:nvPr>
        </p:nvSpPr>
        <p:spPr>
          <a:xfrm>
            <a:off x="3814700" y="2278925"/>
            <a:ext cx="3612000" cy="1271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34" name="Google Shape;134;p22"/>
          <p:cNvCxnSpPr/>
          <p:nvPr/>
        </p:nvCxnSpPr>
        <p:spPr>
          <a:xfrm>
            <a:off x="0" y="731375"/>
            <a:ext cx="707400" cy="0"/>
          </a:xfrm>
          <a:prstGeom prst="straightConnector1">
            <a:avLst/>
          </a:prstGeom>
          <a:noFill/>
          <a:ln cap="flat" cmpd="sng" w="9525">
            <a:solidFill>
              <a:srgbClr val="FFFFFF"/>
            </a:solidFill>
            <a:prstDash val="solid"/>
            <a:round/>
            <a:headEnd len="med" w="med" type="none"/>
            <a:tailEnd len="med" w="med" type="triangle"/>
          </a:ln>
        </p:spPr>
      </p:cxnSp>
      <p:cxnSp>
        <p:nvCxnSpPr>
          <p:cNvPr id="135" name="Google Shape;135;p22"/>
          <p:cNvCxnSpPr/>
          <p:nvPr/>
        </p:nvCxnSpPr>
        <p:spPr>
          <a:xfrm>
            <a:off x="8429550" y="731375"/>
            <a:ext cx="7074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2_1_2">
    <p:spTree>
      <p:nvGrpSpPr>
        <p:cNvPr id="136" name="Shape 136"/>
        <p:cNvGrpSpPr/>
        <p:nvPr/>
      </p:nvGrpSpPr>
      <p:grpSpPr>
        <a:xfrm>
          <a:off x="0" y="0"/>
          <a:ext cx="0" cy="0"/>
          <a:chOff x="0" y="0"/>
          <a:chExt cx="0" cy="0"/>
        </a:xfrm>
      </p:grpSpPr>
      <p:sp>
        <p:nvSpPr>
          <p:cNvPr id="137" name="Google Shape;137;p23"/>
          <p:cNvSpPr txBox="1"/>
          <p:nvPr>
            <p:ph type="title"/>
          </p:nvPr>
        </p:nvSpPr>
        <p:spPr>
          <a:xfrm>
            <a:off x="3593575" y="953925"/>
            <a:ext cx="4837200" cy="720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38" name="Google Shape;138;p23"/>
          <p:cNvSpPr txBox="1"/>
          <p:nvPr>
            <p:ph idx="1" type="subTitle"/>
          </p:nvPr>
        </p:nvSpPr>
        <p:spPr>
          <a:xfrm>
            <a:off x="3590875" y="1617475"/>
            <a:ext cx="4839900" cy="183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39" name="Google Shape;139;p23"/>
          <p:cNvCxnSpPr/>
          <p:nvPr/>
        </p:nvCxnSpPr>
        <p:spPr>
          <a:xfrm>
            <a:off x="4694775" y="4042072"/>
            <a:ext cx="4455300" cy="0"/>
          </a:xfrm>
          <a:prstGeom prst="straightConnector1">
            <a:avLst/>
          </a:prstGeom>
          <a:noFill/>
          <a:ln cap="flat" cmpd="sng" w="9525">
            <a:solidFill>
              <a:srgbClr val="FFFFFF"/>
            </a:solidFill>
            <a:prstDash val="solid"/>
            <a:round/>
            <a:headEnd len="med" w="med" type="triangle"/>
            <a:tailEnd len="med" w="med" type="none"/>
          </a:ln>
        </p:spPr>
      </p:cxnSp>
      <p:cxnSp>
        <p:nvCxnSpPr>
          <p:cNvPr id="140" name="Google Shape;140;p23"/>
          <p:cNvCxnSpPr/>
          <p:nvPr/>
        </p:nvCxnSpPr>
        <p:spPr>
          <a:xfrm rot="10800000">
            <a:off x="1221988" y="1579464"/>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141" name="Google Shape;141;p23"/>
          <p:cNvCxnSpPr/>
          <p:nvPr/>
        </p:nvCxnSpPr>
        <p:spPr>
          <a:xfrm rot="10800000">
            <a:off x="1950825" y="539489"/>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142" name="Google Shape;142;p23"/>
          <p:cNvCxnSpPr/>
          <p:nvPr/>
        </p:nvCxnSpPr>
        <p:spPr>
          <a:xfrm rot="10800000">
            <a:off x="2679663" y="1579464"/>
            <a:ext cx="0" cy="45135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4_2_1_1">
    <p:spTree>
      <p:nvGrpSpPr>
        <p:cNvPr id="143" name="Shape 143"/>
        <p:cNvGrpSpPr/>
        <p:nvPr/>
      </p:nvGrpSpPr>
      <p:grpSpPr>
        <a:xfrm>
          <a:off x="0" y="0"/>
          <a:ext cx="0" cy="0"/>
          <a:chOff x="0" y="0"/>
          <a:chExt cx="0" cy="0"/>
        </a:xfrm>
      </p:grpSpPr>
      <p:sp>
        <p:nvSpPr>
          <p:cNvPr id="144" name="Google Shape;144;p24"/>
          <p:cNvSpPr txBox="1"/>
          <p:nvPr>
            <p:ph type="title"/>
          </p:nvPr>
        </p:nvSpPr>
        <p:spPr>
          <a:xfrm>
            <a:off x="722376" y="448056"/>
            <a:ext cx="7708500" cy="75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45" name="Google Shape;145;p24"/>
          <p:cNvSpPr txBox="1"/>
          <p:nvPr>
            <p:ph idx="1" type="subTitle"/>
          </p:nvPr>
        </p:nvSpPr>
        <p:spPr>
          <a:xfrm>
            <a:off x="722375" y="1435100"/>
            <a:ext cx="3384000" cy="237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cxnSp>
        <p:nvCxnSpPr>
          <p:cNvPr id="146" name="Google Shape;146;p24"/>
          <p:cNvCxnSpPr/>
          <p:nvPr/>
        </p:nvCxnSpPr>
        <p:spPr>
          <a:xfrm>
            <a:off x="0" y="731375"/>
            <a:ext cx="707400" cy="0"/>
          </a:xfrm>
          <a:prstGeom prst="straightConnector1">
            <a:avLst/>
          </a:prstGeom>
          <a:noFill/>
          <a:ln cap="flat" cmpd="sng" w="9525">
            <a:solidFill>
              <a:srgbClr val="FFFFFF"/>
            </a:solidFill>
            <a:prstDash val="solid"/>
            <a:round/>
            <a:headEnd len="med" w="med" type="none"/>
            <a:tailEnd len="med" w="med" type="triangle"/>
          </a:ln>
        </p:spPr>
      </p:cxnSp>
      <p:cxnSp>
        <p:nvCxnSpPr>
          <p:cNvPr id="147" name="Google Shape;147;p24"/>
          <p:cNvCxnSpPr/>
          <p:nvPr/>
        </p:nvCxnSpPr>
        <p:spPr>
          <a:xfrm>
            <a:off x="8429550" y="731375"/>
            <a:ext cx="7074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48" name="Shape 148"/>
        <p:cNvGrpSpPr/>
        <p:nvPr/>
      </p:nvGrpSpPr>
      <p:grpSpPr>
        <a:xfrm>
          <a:off x="0" y="0"/>
          <a:ext cx="0" cy="0"/>
          <a:chOff x="0" y="0"/>
          <a:chExt cx="0" cy="0"/>
        </a:xfrm>
      </p:grpSpPr>
      <p:sp>
        <p:nvSpPr>
          <p:cNvPr id="149" name="Google Shape;149;p25"/>
          <p:cNvSpPr txBox="1"/>
          <p:nvPr>
            <p:ph type="title"/>
          </p:nvPr>
        </p:nvSpPr>
        <p:spPr>
          <a:xfrm>
            <a:off x="720000" y="445025"/>
            <a:ext cx="7717500" cy="75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50" name="Google Shape;150;p25"/>
          <p:cNvSpPr txBox="1"/>
          <p:nvPr>
            <p:ph idx="2" type="title"/>
          </p:nvPr>
        </p:nvSpPr>
        <p:spPr>
          <a:xfrm>
            <a:off x="1213688" y="2595475"/>
            <a:ext cx="30723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b="0"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1" name="Google Shape;151;p25"/>
          <p:cNvSpPr txBox="1"/>
          <p:nvPr>
            <p:ph idx="3" type="title"/>
          </p:nvPr>
        </p:nvSpPr>
        <p:spPr>
          <a:xfrm>
            <a:off x="4858013" y="2595475"/>
            <a:ext cx="30723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b="0"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2" name="Google Shape;152;p25"/>
          <p:cNvSpPr txBox="1"/>
          <p:nvPr>
            <p:ph idx="1" type="subTitle"/>
          </p:nvPr>
        </p:nvSpPr>
        <p:spPr>
          <a:xfrm>
            <a:off x="4858013" y="3154375"/>
            <a:ext cx="3072300" cy="113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25"/>
          <p:cNvSpPr txBox="1"/>
          <p:nvPr>
            <p:ph idx="4" type="subTitle"/>
          </p:nvPr>
        </p:nvSpPr>
        <p:spPr>
          <a:xfrm>
            <a:off x="1213688" y="3154375"/>
            <a:ext cx="3072300" cy="114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54" name="Google Shape;154;p25"/>
          <p:cNvCxnSpPr/>
          <p:nvPr/>
        </p:nvCxnSpPr>
        <p:spPr>
          <a:xfrm>
            <a:off x="0" y="731375"/>
            <a:ext cx="707400" cy="0"/>
          </a:xfrm>
          <a:prstGeom prst="straightConnector1">
            <a:avLst/>
          </a:prstGeom>
          <a:noFill/>
          <a:ln cap="flat" cmpd="sng" w="9525">
            <a:solidFill>
              <a:srgbClr val="FFFFFF"/>
            </a:solidFill>
            <a:prstDash val="solid"/>
            <a:round/>
            <a:headEnd len="med" w="med" type="none"/>
            <a:tailEnd len="med" w="med" type="triangle"/>
          </a:ln>
        </p:spPr>
      </p:cxnSp>
      <p:cxnSp>
        <p:nvCxnSpPr>
          <p:cNvPr id="155" name="Google Shape;155;p25"/>
          <p:cNvCxnSpPr/>
          <p:nvPr/>
        </p:nvCxnSpPr>
        <p:spPr>
          <a:xfrm>
            <a:off x="8429550" y="731375"/>
            <a:ext cx="7074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56" name="Shape 156"/>
        <p:cNvGrpSpPr/>
        <p:nvPr/>
      </p:nvGrpSpPr>
      <p:grpSpPr>
        <a:xfrm>
          <a:off x="0" y="0"/>
          <a:ext cx="0" cy="0"/>
          <a:chOff x="0" y="0"/>
          <a:chExt cx="0" cy="0"/>
        </a:xfrm>
      </p:grpSpPr>
      <p:sp>
        <p:nvSpPr>
          <p:cNvPr id="157" name="Google Shape;157;p26"/>
          <p:cNvSpPr txBox="1"/>
          <p:nvPr>
            <p:ph type="title"/>
          </p:nvPr>
        </p:nvSpPr>
        <p:spPr>
          <a:xfrm>
            <a:off x="720000" y="445025"/>
            <a:ext cx="7704000" cy="75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58" name="Google Shape;158;p26"/>
          <p:cNvSpPr txBox="1"/>
          <p:nvPr>
            <p:ph idx="1" type="subTitle"/>
          </p:nvPr>
        </p:nvSpPr>
        <p:spPr>
          <a:xfrm>
            <a:off x="4262100" y="1227675"/>
            <a:ext cx="4161900" cy="337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Char char="●"/>
              <a:defRPr b="0"/>
            </a:lvl1pPr>
            <a:lvl2pPr lvl="1" rtl="0" algn="ctr">
              <a:lnSpc>
                <a:spcPct val="100000"/>
              </a:lnSpc>
              <a:spcBef>
                <a:spcPts val="0"/>
              </a:spcBef>
              <a:spcAft>
                <a:spcPts val="0"/>
              </a:spcAft>
              <a:buSzPts val="2100"/>
              <a:buChar char="○"/>
              <a:defRPr/>
            </a:lvl2pPr>
            <a:lvl3pPr lvl="2" rtl="0" algn="ctr">
              <a:lnSpc>
                <a:spcPct val="100000"/>
              </a:lnSpc>
              <a:spcBef>
                <a:spcPts val="0"/>
              </a:spcBef>
              <a:spcAft>
                <a:spcPts val="0"/>
              </a:spcAft>
              <a:buSzPts val="2100"/>
              <a:buChar char="■"/>
              <a:defRPr/>
            </a:lvl3pPr>
            <a:lvl4pPr lvl="3" rtl="0" algn="ctr">
              <a:lnSpc>
                <a:spcPct val="100000"/>
              </a:lnSpc>
              <a:spcBef>
                <a:spcPts val="0"/>
              </a:spcBef>
              <a:spcAft>
                <a:spcPts val="0"/>
              </a:spcAft>
              <a:buSzPts val="2100"/>
              <a:buChar char="●"/>
              <a:defRPr/>
            </a:lvl4pPr>
            <a:lvl5pPr lvl="4" rtl="0" algn="ctr">
              <a:lnSpc>
                <a:spcPct val="100000"/>
              </a:lnSpc>
              <a:spcBef>
                <a:spcPts val="0"/>
              </a:spcBef>
              <a:spcAft>
                <a:spcPts val="0"/>
              </a:spcAft>
              <a:buSzPts val="2100"/>
              <a:buChar char="○"/>
              <a:defRPr/>
            </a:lvl5pPr>
            <a:lvl6pPr lvl="5" rtl="0" algn="ctr">
              <a:lnSpc>
                <a:spcPct val="100000"/>
              </a:lnSpc>
              <a:spcBef>
                <a:spcPts val="0"/>
              </a:spcBef>
              <a:spcAft>
                <a:spcPts val="0"/>
              </a:spcAft>
              <a:buSzPts val="2100"/>
              <a:buChar char="■"/>
              <a:defRPr/>
            </a:lvl6pPr>
            <a:lvl7pPr lvl="6" rtl="0" algn="ctr">
              <a:lnSpc>
                <a:spcPct val="100000"/>
              </a:lnSpc>
              <a:spcBef>
                <a:spcPts val="0"/>
              </a:spcBef>
              <a:spcAft>
                <a:spcPts val="0"/>
              </a:spcAft>
              <a:buSzPts val="2100"/>
              <a:buChar char="●"/>
              <a:defRPr/>
            </a:lvl7pPr>
            <a:lvl8pPr lvl="7" rtl="0" algn="ctr">
              <a:lnSpc>
                <a:spcPct val="100000"/>
              </a:lnSpc>
              <a:spcBef>
                <a:spcPts val="0"/>
              </a:spcBef>
              <a:spcAft>
                <a:spcPts val="0"/>
              </a:spcAft>
              <a:buSzPts val="2100"/>
              <a:buChar char="○"/>
              <a:defRPr/>
            </a:lvl8pPr>
            <a:lvl9pPr lvl="8" rtl="0" algn="ctr">
              <a:lnSpc>
                <a:spcPct val="100000"/>
              </a:lnSpc>
              <a:spcBef>
                <a:spcPts val="0"/>
              </a:spcBef>
              <a:spcAft>
                <a:spcPts val="0"/>
              </a:spcAft>
              <a:buSzPts val="2100"/>
              <a:buChar char="■"/>
              <a:defRPr/>
            </a:lvl9pPr>
          </a:lstStyle>
          <a:p/>
        </p:txBody>
      </p:sp>
      <p:sp>
        <p:nvSpPr>
          <p:cNvPr id="159" name="Google Shape;159;p26"/>
          <p:cNvSpPr txBox="1"/>
          <p:nvPr>
            <p:ph idx="2" type="subTitle"/>
          </p:nvPr>
        </p:nvSpPr>
        <p:spPr>
          <a:xfrm>
            <a:off x="720000" y="1227675"/>
            <a:ext cx="3542100" cy="337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b="0"/>
            </a:lvl1pPr>
            <a:lvl2pPr lvl="1" rtl="0" algn="ctr">
              <a:lnSpc>
                <a:spcPct val="100000"/>
              </a:lnSpc>
              <a:spcBef>
                <a:spcPts val="0"/>
              </a:spcBef>
              <a:spcAft>
                <a:spcPts val="0"/>
              </a:spcAft>
              <a:buSzPts val="2100"/>
              <a:buChar char="○"/>
              <a:defRPr/>
            </a:lvl2pPr>
            <a:lvl3pPr lvl="2" rtl="0" algn="ctr">
              <a:lnSpc>
                <a:spcPct val="100000"/>
              </a:lnSpc>
              <a:spcBef>
                <a:spcPts val="0"/>
              </a:spcBef>
              <a:spcAft>
                <a:spcPts val="0"/>
              </a:spcAft>
              <a:buSzPts val="2100"/>
              <a:buChar char="■"/>
              <a:defRPr/>
            </a:lvl3pPr>
            <a:lvl4pPr lvl="3" rtl="0" algn="ctr">
              <a:lnSpc>
                <a:spcPct val="100000"/>
              </a:lnSpc>
              <a:spcBef>
                <a:spcPts val="0"/>
              </a:spcBef>
              <a:spcAft>
                <a:spcPts val="0"/>
              </a:spcAft>
              <a:buSzPts val="2100"/>
              <a:buChar char="●"/>
              <a:defRPr/>
            </a:lvl4pPr>
            <a:lvl5pPr lvl="4" rtl="0" algn="ctr">
              <a:lnSpc>
                <a:spcPct val="100000"/>
              </a:lnSpc>
              <a:spcBef>
                <a:spcPts val="0"/>
              </a:spcBef>
              <a:spcAft>
                <a:spcPts val="0"/>
              </a:spcAft>
              <a:buSzPts val="2100"/>
              <a:buChar char="○"/>
              <a:defRPr/>
            </a:lvl5pPr>
            <a:lvl6pPr lvl="5" rtl="0" algn="ctr">
              <a:lnSpc>
                <a:spcPct val="100000"/>
              </a:lnSpc>
              <a:spcBef>
                <a:spcPts val="0"/>
              </a:spcBef>
              <a:spcAft>
                <a:spcPts val="0"/>
              </a:spcAft>
              <a:buSzPts val="2100"/>
              <a:buChar char="■"/>
              <a:defRPr/>
            </a:lvl6pPr>
            <a:lvl7pPr lvl="6" rtl="0" algn="ctr">
              <a:lnSpc>
                <a:spcPct val="100000"/>
              </a:lnSpc>
              <a:spcBef>
                <a:spcPts val="0"/>
              </a:spcBef>
              <a:spcAft>
                <a:spcPts val="0"/>
              </a:spcAft>
              <a:buSzPts val="2100"/>
              <a:buChar char="●"/>
              <a:defRPr/>
            </a:lvl7pPr>
            <a:lvl8pPr lvl="7" rtl="0" algn="ctr">
              <a:lnSpc>
                <a:spcPct val="100000"/>
              </a:lnSpc>
              <a:spcBef>
                <a:spcPts val="0"/>
              </a:spcBef>
              <a:spcAft>
                <a:spcPts val="0"/>
              </a:spcAft>
              <a:buSzPts val="2100"/>
              <a:buChar char="○"/>
              <a:defRPr/>
            </a:lvl8pPr>
            <a:lvl9pPr lvl="8" rtl="0" algn="ctr">
              <a:lnSpc>
                <a:spcPct val="100000"/>
              </a:lnSpc>
              <a:spcBef>
                <a:spcPts val="0"/>
              </a:spcBef>
              <a:spcAft>
                <a:spcPts val="0"/>
              </a:spcAft>
              <a:buSzPts val="2100"/>
              <a:buChar char="■"/>
              <a:defRPr/>
            </a:lvl9pPr>
          </a:lstStyle>
          <a:p/>
        </p:txBody>
      </p:sp>
      <p:cxnSp>
        <p:nvCxnSpPr>
          <p:cNvPr id="160" name="Google Shape;160;p26"/>
          <p:cNvCxnSpPr/>
          <p:nvPr/>
        </p:nvCxnSpPr>
        <p:spPr>
          <a:xfrm>
            <a:off x="0" y="731375"/>
            <a:ext cx="707400" cy="0"/>
          </a:xfrm>
          <a:prstGeom prst="straightConnector1">
            <a:avLst/>
          </a:prstGeom>
          <a:noFill/>
          <a:ln cap="flat" cmpd="sng" w="9525">
            <a:solidFill>
              <a:srgbClr val="FFFFFF"/>
            </a:solidFill>
            <a:prstDash val="solid"/>
            <a:round/>
            <a:headEnd len="med" w="med" type="none"/>
            <a:tailEnd len="med" w="med" type="triangle"/>
          </a:ln>
        </p:spPr>
      </p:cxnSp>
      <p:cxnSp>
        <p:nvCxnSpPr>
          <p:cNvPr id="161" name="Google Shape;161;p26"/>
          <p:cNvCxnSpPr/>
          <p:nvPr/>
        </p:nvCxnSpPr>
        <p:spPr>
          <a:xfrm>
            <a:off x="8429550" y="731375"/>
            <a:ext cx="7074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62" name="Shape 162"/>
        <p:cNvGrpSpPr/>
        <p:nvPr/>
      </p:nvGrpSpPr>
      <p:grpSpPr>
        <a:xfrm>
          <a:off x="0" y="0"/>
          <a:ext cx="0" cy="0"/>
          <a:chOff x="0" y="0"/>
          <a:chExt cx="0" cy="0"/>
        </a:xfrm>
      </p:grpSpPr>
      <p:sp>
        <p:nvSpPr>
          <p:cNvPr id="163" name="Google Shape;163;p27"/>
          <p:cNvSpPr txBox="1"/>
          <p:nvPr>
            <p:ph type="title"/>
          </p:nvPr>
        </p:nvSpPr>
        <p:spPr>
          <a:xfrm>
            <a:off x="720000" y="445025"/>
            <a:ext cx="7717500" cy="75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64" name="Google Shape;164;p27"/>
          <p:cNvSpPr txBox="1"/>
          <p:nvPr>
            <p:ph idx="2" type="title"/>
          </p:nvPr>
        </p:nvSpPr>
        <p:spPr>
          <a:xfrm>
            <a:off x="719876" y="3344825"/>
            <a:ext cx="2596800" cy="50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5" name="Google Shape;165;p27"/>
          <p:cNvSpPr txBox="1"/>
          <p:nvPr>
            <p:ph idx="1" type="subTitle"/>
          </p:nvPr>
        </p:nvSpPr>
        <p:spPr>
          <a:xfrm>
            <a:off x="719876" y="3799395"/>
            <a:ext cx="25968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6" name="Google Shape;166;p27"/>
          <p:cNvSpPr txBox="1"/>
          <p:nvPr>
            <p:ph idx="3" type="title"/>
          </p:nvPr>
        </p:nvSpPr>
        <p:spPr>
          <a:xfrm>
            <a:off x="3274350" y="2244158"/>
            <a:ext cx="2595300" cy="50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7" name="Google Shape;167;p27"/>
          <p:cNvSpPr txBox="1"/>
          <p:nvPr>
            <p:ph idx="4" type="subTitle"/>
          </p:nvPr>
        </p:nvSpPr>
        <p:spPr>
          <a:xfrm>
            <a:off x="3273537" y="2698728"/>
            <a:ext cx="25968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8" name="Google Shape;168;p27"/>
          <p:cNvSpPr txBox="1"/>
          <p:nvPr>
            <p:ph idx="5" type="title"/>
          </p:nvPr>
        </p:nvSpPr>
        <p:spPr>
          <a:xfrm>
            <a:off x="5827198" y="3344825"/>
            <a:ext cx="2596800" cy="50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9" name="Google Shape;169;p27"/>
          <p:cNvSpPr txBox="1"/>
          <p:nvPr>
            <p:ph idx="6" type="subTitle"/>
          </p:nvPr>
        </p:nvSpPr>
        <p:spPr>
          <a:xfrm>
            <a:off x="5827198" y="3799395"/>
            <a:ext cx="25968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70" name="Google Shape;170;p27"/>
          <p:cNvCxnSpPr/>
          <p:nvPr/>
        </p:nvCxnSpPr>
        <p:spPr>
          <a:xfrm>
            <a:off x="0" y="731375"/>
            <a:ext cx="707400" cy="0"/>
          </a:xfrm>
          <a:prstGeom prst="straightConnector1">
            <a:avLst/>
          </a:prstGeom>
          <a:noFill/>
          <a:ln cap="flat" cmpd="sng" w="9525">
            <a:solidFill>
              <a:srgbClr val="FFFFFF"/>
            </a:solidFill>
            <a:prstDash val="solid"/>
            <a:round/>
            <a:headEnd len="med" w="med" type="none"/>
            <a:tailEnd len="med" w="med" type="triangle"/>
          </a:ln>
        </p:spPr>
      </p:cxnSp>
      <p:cxnSp>
        <p:nvCxnSpPr>
          <p:cNvPr id="171" name="Google Shape;171;p27"/>
          <p:cNvCxnSpPr/>
          <p:nvPr/>
        </p:nvCxnSpPr>
        <p:spPr>
          <a:xfrm>
            <a:off x="8429550" y="731375"/>
            <a:ext cx="7074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72" name="Shape 172"/>
        <p:cNvGrpSpPr/>
        <p:nvPr/>
      </p:nvGrpSpPr>
      <p:grpSpPr>
        <a:xfrm>
          <a:off x="0" y="0"/>
          <a:ext cx="0" cy="0"/>
          <a:chOff x="0" y="0"/>
          <a:chExt cx="0" cy="0"/>
        </a:xfrm>
      </p:grpSpPr>
      <p:sp>
        <p:nvSpPr>
          <p:cNvPr id="173" name="Google Shape;173;p28"/>
          <p:cNvSpPr txBox="1"/>
          <p:nvPr>
            <p:ph type="title"/>
          </p:nvPr>
        </p:nvSpPr>
        <p:spPr>
          <a:xfrm>
            <a:off x="720000" y="445025"/>
            <a:ext cx="7717500" cy="75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74" name="Google Shape;174;p28"/>
          <p:cNvSpPr txBox="1"/>
          <p:nvPr>
            <p:ph idx="2" type="title"/>
          </p:nvPr>
        </p:nvSpPr>
        <p:spPr>
          <a:xfrm>
            <a:off x="2719562" y="1306775"/>
            <a:ext cx="4727400" cy="4821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500"/>
              <a:buNone/>
              <a:defRPr sz="22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5" name="Google Shape;175;p28"/>
          <p:cNvSpPr txBox="1"/>
          <p:nvPr>
            <p:ph idx="1" type="subTitle"/>
          </p:nvPr>
        </p:nvSpPr>
        <p:spPr>
          <a:xfrm>
            <a:off x="2719562" y="1788875"/>
            <a:ext cx="4727400" cy="356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6" name="Google Shape;176;p28"/>
          <p:cNvSpPr txBox="1"/>
          <p:nvPr>
            <p:ph idx="3" type="title"/>
          </p:nvPr>
        </p:nvSpPr>
        <p:spPr>
          <a:xfrm>
            <a:off x="2719562" y="3740153"/>
            <a:ext cx="4727400" cy="4845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500"/>
              <a:buNone/>
              <a:defRPr sz="22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7" name="Google Shape;177;p28"/>
          <p:cNvSpPr txBox="1"/>
          <p:nvPr>
            <p:ph idx="4" type="subTitle"/>
          </p:nvPr>
        </p:nvSpPr>
        <p:spPr>
          <a:xfrm>
            <a:off x="2719562" y="4224650"/>
            <a:ext cx="4727400" cy="354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8" name="Google Shape;178;p28"/>
          <p:cNvSpPr txBox="1"/>
          <p:nvPr>
            <p:ph idx="5" type="title"/>
          </p:nvPr>
        </p:nvSpPr>
        <p:spPr>
          <a:xfrm>
            <a:off x="2719562" y="2523236"/>
            <a:ext cx="4727400" cy="484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9" name="Google Shape;179;p28"/>
          <p:cNvSpPr txBox="1"/>
          <p:nvPr>
            <p:ph idx="6" type="subTitle"/>
          </p:nvPr>
        </p:nvSpPr>
        <p:spPr>
          <a:xfrm>
            <a:off x="2719562" y="3007736"/>
            <a:ext cx="4725600" cy="35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80" name="Google Shape;180;p28"/>
          <p:cNvCxnSpPr/>
          <p:nvPr/>
        </p:nvCxnSpPr>
        <p:spPr>
          <a:xfrm>
            <a:off x="0" y="731375"/>
            <a:ext cx="707400" cy="0"/>
          </a:xfrm>
          <a:prstGeom prst="straightConnector1">
            <a:avLst/>
          </a:prstGeom>
          <a:noFill/>
          <a:ln cap="flat" cmpd="sng" w="9525">
            <a:solidFill>
              <a:srgbClr val="FFFFFF"/>
            </a:solidFill>
            <a:prstDash val="solid"/>
            <a:round/>
            <a:headEnd len="med" w="med" type="none"/>
            <a:tailEnd len="med" w="med" type="triangle"/>
          </a:ln>
        </p:spPr>
      </p:cxnSp>
      <p:cxnSp>
        <p:nvCxnSpPr>
          <p:cNvPr id="181" name="Google Shape;181;p28"/>
          <p:cNvCxnSpPr/>
          <p:nvPr/>
        </p:nvCxnSpPr>
        <p:spPr>
          <a:xfrm>
            <a:off x="8429550" y="731375"/>
            <a:ext cx="7074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82" name="Shape 182"/>
        <p:cNvGrpSpPr/>
        <p:nvPr/>
      </p:nvGrpSpPr>
      <p:grpSpPr>
        <a:xfrm>
          <a:off x="0" y="0"/>
          <a:ext cx="0" cy="0"/>
          <a:chOff x="0" y="0"/>
          <a:chExt cx="0" cy="0"/>
        </a:xfrm>
      </p:grpSpPr>
      <p:sp>
        <p:nvSpPr>
          <p:cNvPr id="183" name="Google Shape;183;p29"/>
          <p:cNvSpPr txBox="1"/>
          <p:nvPr>
            <p:ph type="title"/>
          </p:nvPr>
        </p:nvSpPr>
        <p:spPr>
          <a:xfrm>
            <a:off x="720000" y="445025"/>
            <a:ext cx="7717500" cy="75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84" name="Google Shape;184;p29"/>
          <p:cNvSpPr txBox="1"/>
          <p:nvPr>
            <p:ph idx="2" type="title"/>
          </p:nvPr>
        </p:nvSpPr>
        <p:spPr>
          <a:xfrm>
            <a:off x="2406894" y="2543450"/>
            <a:ext cx="2094000" cy="411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5" name="Google Shape;185;p29"/>
          <p:cNvSpPr txBox="1"/>
          <p:nvPr>
            <p:ph idx="1" type="subTitle"/>
          </p:nvPr>
        </p:nvSpPr>
        <p:spPr>
          <a:xfrm>
            <a:off x="2406894" y="2883606"/>
            <a:ext cx="2094000" cy="34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6" name="Google Shape;186;p29"/>
          <p:cNvSpPr txBox="1"/>
          <p:nvPr>
            <p:ph idx="3" type="title"/>
          </p:nvPr>
        </p:nvSpPr>
        <p:spPr>
          <a:xfrm>
            <a:off x="4643106" y="2543700"/>
            <a:ext cx="2094000" cy="41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7" name="Google Shape;187;p29"/>
          <p:cNvSpPr txBox="1"/>
          <p:nvPr>
            <p:ph idx="4" type="subTitle"/>
          </p:nvPr>
        </p:nvSpPr>
        <p:spPr>
          <a:xfrm>
            <a:off x="4643106" y="2882906"/>
            <a:ext cx="2094000" cy="34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8" name="Google Shape;188;p29"/>
          <p:cNvSpPr txBox="1"/>
          <p:nvPr>
            <p:ph idx="5" type="title"/>
          </p:nvPr>
        </p:nvSpPr>
        <p:spPr>
          <a:xfrm>
            <a:off x="713225" y="3630625"/>
            <a:ext cx="2094900" cy="411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9" name="Google Shape;189;p29"/>
          <p:cNvSpPr txBox="1"/>
          <p:nvPr>
            <p:ph idx="6" type="subTitle"/>
          </p:nvPr>
        </p:nvSpPr>
        <p:spPr>
          <a:xfrm>
            <a:off x="713675" y="3966038"/>
            <a:ext cx="2094000" cy="35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0" name="Google Shape;190;p29"/>
          <p:cNvSpPr txBox="1"/>
          <p:nvPr>
            <p:ph idx="7" type="title"/>
          </p:nvPr>
        </p:nvSpPr>
        <p:spPr>
          <a:xfrm>
            <a:off x="6331189" y="3644700"/>
            <a:ext cx="2094000" cy="411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1" name="Google Shape;191;p29"/>
          <p:cNvSpPr txBox="1"/>
          <p:nvPr>
            <p:ph idx="8" type="subTitle"/>
          </p:nvPr>
        </p:nvSpPr>
        <p:spPr>
          <a:xfrm>
            <a:off x="6331189" y="3980000"/>
            <a:ext cx="2094000" cy="34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92" name="Google Shape;192;p29"/>
          <p:cNvCxnSpPr/>
          <p:nvPr/>
        </p:nvCxnSpPr>
        <p:spPr>
          <a:xfrm>
            <a:off x="0" y="731375"/>
            <a:ext cx="707400" cy="0"/>
          </a:xfrm>
          <a:prstGeom prst="straightConnector1">
            <a:avLst/>
          </a:prstGeom>
          <a:noFill/>
          <a:ln cap="flat" cmpd="sng" w="9525">
            <a:solidFill>
              <a:srgbClr val="FFFFFF"/>
            </a:solidFill>
            <a:prstDash val="solid"/>
            <a:round/>
            <a:headEnd len="med" w="med" type="none"/>
            <a:tailEnd len="med" w="med" type="triangle"/>
          </a:ln>
        </p:spPr>
      </p:cxnSp>
      <p:cxnSp>
        <p:nvCxnSpPr>
          <p:cNvPr id="193" name="Google Shape;193;p29"/>
          <p:cNvCxnSpPr/>
          <p:nvPr/>
        </p:nvCxnSpPr>
        <p:spPr>
          <a:xfrm>
            <a:off x="8429550" y="731375"/>
            <a:ext cx="707400" cy="0"/>
          </a:xfrm>
          <a:prstGeom prst="straightConnector1">
            <a:avLst/>
          </a:prstGeom>
          <a:noFill/>
          <a:ln cap="flat" cmpd="sng" w="9525">
            <a:solidFill>
              <a:srgbClr val="FFFFFF"/>
            </a:solidFill>
            <a:prstDash val="solid"/>
            <a:round/>
            <a:headEnd len="med" w="med" type="triangle"/>
            <a:tailEnd len="med" w="med" type="none"/>
          </a:ln>
        </p:spPr>
      </p:cxnSp>
      <p:grpSp>
        <p:nvGrpSpPr>
          <p:cNvPr id="194" name="Google Shape;194;p29"/>
          <p:cNvGrpSpPr/>
          <p:nvPr/>
        </p:nvGrpSpPr>
        <p:grpSpPr>
          <a:xfrm>
            <a:off x="3839763" y="3769250"/>
            <a:ext cx="1457675" cy="4943875"/>
            <a:chOff x="3839763" y="3769250"/>
            <a:chExt cx="1457675" cy="4943875"/>
          </a:xfrm>
        </p:grpSpPr>
        <p:cxnSp>
          <p:nvCxnSpPr>
            <p:cNvPr id="195" name="Google Shape;195;p29"/>
            <p:cNvCxnSpPr/>
            <p:nvPr/>
          </p:nvCxnSpPr>
          <p:spPr>
            <a:xfrm rot="10800000">
              <a:off x="3839763" y="4199625"/>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196" name="Google Shape;196;p29"/>
            <p:cNvCxnSpPr/>
            <p:nvPr/>
          </p:nvCxnSpPr>
          <p:spPr>
            <a:xfrm rot="10800000">
              <a:off x="4568600" y="3769250"/>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197" name="Google Shape;197;p29"/>
            <p:cNvCxnSpPr/>
            <p:nvPr/>
          </p:nvCxnSpPr>
          <p:spPr>
            <a:xfrm rot="10800000">
              <a:off x="5297438" y="4199625"/>
              <a:ext cx="0" cy="4513500"/>
            </a:xfrm>
            <a:prstGeom prst="straightConnector1">
              <a:avLst/>
            </a:prstGeom>
            <a:noFill/>
            <a:ln cap="flat" cmpd="sng" w="9525">
              <a:solidFill>
                <a:srgbClr val="FFFFFF"/>
              </a:solidFill>
              <a:prstDash val="solid"/>
              <a:round/>
              <a:headEnd len="med" w="med" type="none"/>
              <a:tailEnd len="med" w="med" type="triangle"/>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8" name="Shape 198"/>
        <p:cNvGrpSpPr/>
        <p:nvPr/>
      </p:nvGrpSpPr>
      <p:grpSpPr>
        <a:xfrm>
          <a:off x="0" y="0"/>
          <a:ext cx="0" cy="0"/>
          <a:chOff x="0" y="0"/>
          <a:chExt cx="0" cy="0"/>
        </a:xfrm>
      </p:grpSpPr>
      <p:sp>
        <p:nvSpPr>
          <p:cNvPr id="199" name="Google Shape;199;p30"/>
          <p:cNvSpPr txBox="1"/>
          <p:nvPr>
            <p:ph type="title"/>
          </p:nvPr>
        </p:nvSpPr>
        <p:spPr>
          <a:xfrm>
            <a:off x="720000" y="445025"/>
            <a:ext cx="7717500" cy="75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00" name="Google Shape;200;p30"/>
          <p:cNvSpPr txBox="1"/>
          <p:nvPr>
            <p:ph idx="2" type="title"/>
          </p:nvPr>
        </p:nvSpPr>
        <p:spPr>
          <a:xfrm>
            <a:off x="712938" y="1685550"/>
            <a:ext cx="2569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1" name="Google Shape;201;p30"/>
          <p:cNvSpPr txBox="1"/>
          <p:nvPr>
            <p:ph idx="1" type="subTitle"/>
          </p:nvPr>
        </p:nvSpPr>
        <p:spPr>
          <a:xfrm>
            <a:off x="712938" y="2120384"/>
            <a:ext cx="2569500" cy="67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2" name="Google Shape;202;p30"/>
          <p:cNvSpPr txBox="1"/>
          <p:nvPr>
            <p:ph idx="3" type="title"/>
          </p:nvPr>
        </p:nvSpPr>
        <p:spPr>
          <a:xfrm>
            <a:off x="3287250" y="1685550"/>
            <a:ext cx="2569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3" name="Google Shape;203;p30"/>
          <p:cNvSpPr txBox="1"/>
          <p:nvPr>
            <p:ph idx="4" type="subTitle"/>
          </p:nvPr>
        </p:nvSpPr>
        <p:spPr>
          <a:xfrm>
            <a:off x="3287250" y="2116975"/>
            <a:ext cx="2569500" cy="67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4" name="Google Shape;204;p30"/>
          <p:cNvSpPr txBox="1"/>
          <p:nvPr>
            <p:ph idx="5" type="title"/>
          </p:nvPr>
        </p:nvSpPr>
        <p:spPr>
          <a:xfrm>
            <a:off x="712938" y="3337560"/>
            <a:ext cx="2569500" cy="48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5" name="Google Shape;205;p30"/>
          <p:cNvSpPr txBox="1"/>
          <p:nvPr>
            <p:ph idx="6" type="subTitle"/>
          </p:nvPr>
        </p:nvSpPr>
        <p:spPr>
          <a:xfrm>
            <a:off x="712950" y="3773723"/>
            <a:ext cx="2569500" cy="66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6" name="Google Shape;206;p30"/>
          <p:cNvSpPr txBox="1"/>
          <p:nvPr>
            <p:ph idx="7" type="title"/>
          </p:nvPr>
        </p:nvSpPr>
        <p:spPr>
          <a:xfrm>
            <a:off x="3287250" y="3337560"/>
            <a:ext cx="2569500" cy="48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7" name="Google Shape;207;p30"/>
          <p:cNvSpPr txBox="1"/>
          <p:nvPr>
            <p:ph idx="8" type="subTitle"/>
          </p:nvPr>
        </p:nvSpPr>
        <p:spPr>
          <a:xfrm>
            <a:off x="3287255" y="3770327"/>
            <a:ext cx="2569500" cy="67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8" name="Google Shape;208;p30"/>
          <p:cNvSpPr txBox="1"/>
          <p:nvPr>
            <p:ph idx="9" type="title"/>
          </p:nvPr>
        </p:nvSpPr>
        <p:spPr>
          <a:xfrm>
            <a:off x="5858558" y="1685544"/>
            <a:ext cx="2569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9" name="Google Shape;209;p30"/>
          <p:cNvSpPr txBox="1"/>
          <p:nvPr>
            <p:ph idx="13" type="subTitle"/>
          </p:nvPr>
        </p:nvSpPr>
        <p:spPr>
          <a:xfrm>
            <a:off x="5858558" y="2116975"/>
            <a:ext cx="2569500" cy="67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0" name="Google Shape;210;p30"/>
          <p:cNvSpPr txBox="1"/>
          <p:nvPr>
            <p:ph idx="14" type="title"/>
          </p:nvPr>
        </p:nvSpPr>
        <p:spPr>
          <a:xfrm>
            <a:off x="5858558" y="3337612"/>
            <a:ext cx="2569500" cy="48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11" name="Google Shape;211;p30"/>
          <p:cNvSpPr txBox="1"/>
          <p:nvPr>
            <p:ph idx="15" type="subTitle"/>
          </p:nvPr>
        </p:nvSpPr>
        <p:spPr>
          <a:xfrm>
            <a:off x="5858557" y="3770327"/>
            <a:ext cx="2569500" cy="67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212" name="Google Shape;212;p30"/>
          <p:cNvCxnSpPr/>
          <p:nvPr/>
        </p:nvCxnSpPr>
        <p:spPr>
          <a:xfrm>
            <a:off x="0" y="731375"/>
            <a:ext cx="707400" cy="0"/>
          </a:xfrm>
          <a:prstGeom prst="straightConnector1">
            <a:avLst/>
          </a:prstGeom>
          <a:noFill/>
          <a:ln cap="flat" cmpd="sng" w="9525">
            <a:solidFill>
              <a:srgbClr val="FFFFFF"/>
            </a:solidFill>
            <a:prstDash val="solid"/>
            <a:round/>
            <a:headEnd len="med" w="med" type="none"/>
            <a:tailEnd len="med" w="med" type="triangle"/>
          </a:ln>
        </p:spPr>
      </p:cxnSp>
      <p:cxnSp>
        <p:nvCxnSpPr>
          <p:cNvPr id="213" name="Google Shape;213;p30"/>
          <p:cNvCxnSpPr/>
          <p:nvPr/>
        </p:nvCxnSpPr>
        <p:spPr>
          <a:xfrm>
            <a:off x="8429550" y="731375"/>
            <a:ext cx="7074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713232" y="1609344"/>
            <a:ext cx="4590300" cy="749700"/>
          </a:xfrm>
          <a:prstGeom prst="rect">
            <a:avLst/>
          </a:prstGeom>
        </p:spPr>
        <p:txBody>
          <a:bodyPr anchorCtr="0" anchor="b" bIns="91425" lIns="91425" spcFirstLastPara="1" rIns="91425" wrap="square" tIns="91425">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8" name="Google Shape;18;p4"/>
          <p:cNvSpPr txBox="1"/>
          <p:nvPr>
            <p:ph idx="1" type="body"/>
          </p:nvPr>
        </p:nvSpPr>
        <p:spPr>
          <a:xfrm>
            <a:off x="713232" y="2359152"/>
            <a:ext cx="4590300" cy="1527000"/>
          </a:xfrm>
          <a:prstGeom prst="rect">
            <a:avLst/>
          </a:prstGeom>
        </p:spPr>
        <p:txBody>
          <a:bodyPr anchorCtr="0" anchor="t" bIns="91425" lIns="91425" spcFirstLastPara="1" rIns="91425" wrap="square" tIns="91425">
            <a:noAutofit/>
          </a:bodyPr>
          <a:lstStyle>
            <a:lvl1pPr indent="-279400" lvl="0" marL="457200" rtl="0">
              <a:lnSpc>
                <a:spcPct val="100000"/>
              </a:lnSpc>
              <a:spcBef>
                <a:spcPts val="0"/>
              </a:spcBef>
              <a:spcAft>
                <a:spcPts val="0"/>
              </a:spcAft>
              <a:buSzPts val="800"/>
              <a:buFont typeface="Nunito Light"/>
              <a:buChar char="●"/>
              <a:defRPr sz="1800"/>
            </a:lvl1pPr>
            <a:lvl2pPr indent="-304800" lvl="1" marL="914400" rtl="0">
              <a:lnSpc>
                <a:spcPct val="115000"/>
              </a:lnSpc>
              <a:spcBef>
                <a:spcPts val="0"/>
              </a:spcBef>
              <a:spcAft>
                <a:spcPts val="0"/>
              </a:spcAft>
              <a:buSzPts val="1200"/>
              <a:buFont typeface="Nunito Light"/>
              <a:buChar char="○"/>
              <a:defRPr/>
            </a:lvl2pPr>
            <a:lvl3pPr indent="-304800" lvl="2" marL="1371600" rtl="0">
              <a:lnSpc>
                <a:spcPct val="115000"/>
              </a:lnSpc>
              <a:spcBef>
                <a:spcPts val="1600"/>
              </a:spcBef>
              <a:spcAft>
                <a:spcPts val="0"/>
              </a:spcAft>
              <a:buSzPts val="1200"/>
              <a:buFont typeface="Nunito Light"/>
              <a:buChar char="■"/>
              <a:defRPr/>
            </a:lvl3pPr>
            <a:lvl4pPr indent="-304800" lvl="3" marL="1828800" rtl="0">
              <a:lnSpc>
                <a:spcPct val="115000"/>
              </a:lnSpc>
              <a:spcBef>
                <a:spcPts val="1600"/>
              </a:spcBef>
              <a:spcAft>
                <a:spcPts val="0"/>
              </a:spcAft>
              <a:buSzPts val="1200"/>
              <a:buFont typeface="Nunito Light"/>
              <a:buChar char="●"/>
              <a:defRPr/>
            </a:lvl4pPr>
            <a:lvl5pPr indent="-304800" lvl="4" marL="2286000" rtl="0">
              <a:lnSpc>
                <a:spcPct val="115000"/>
              </a:lnSpc>
              <a:spcBef>
                <a:spcPts val="1600"/>
              </a:spcBef>
              <a:spcAft>
                <a:spcPts val="0"/>
              </a:spcAft>
              <a:buSzPts val="1200"/>
              <a:buFont typeface="Nunito Light"/>
              <a:buChar char="○"/>
              <a:defRPr/>
            </a:lvl5pPr>
            <a:lvl6pPr indent="-304800" lvl="5" marL="2743200" rtl="0">
              <a:lnSpc>
                <a:spcPct val="115000"/>
              </a:lnSpc>
              <a:spcBef>
                <a:spcPts val="1600"/>
              </a:spcBef>
              <a:spcAft>
                <a:spcPts val="0"/>
              </a:spcAft>
              <a:buSzPts val="1200"/>
              <a:buFont typeface="Nunito Light"/>
              <a:buChar char="■"/>
              <a:defRPr/>
            </a:lvl6pPr>
            <a:lvl7pPr indent="-304800" lvl="6" marL="3200400" rtl="0">
              <a:lnSpc>
                <a:spcPct val="115000"/>
              </a:lnSpc>
              <a:spcBef>
                <a:spcPts val="1600"/>
              </a:spcBef>
              <a:spcAft>
                <a:spcPts val="0"/>
              </a:spcAft>
              <a:buSzPts val="1200"/>
              <a:buFont typeface="Nunito Light"/>
              <a:buChar char="●"/>
              <a:defRPr/>
            </a:lvl7pPr>
            <a:lvl8pPr indent="-304800" lvl="7" marL="3657600" rtl="0">
              <a:lnSpc>
                <a:spcPct val="115000"/>
              </a:lnSpc>
              <a:spcBef>
                <a:spcPts val="1600"/>
              </a:spcBef>
              <a:spcAft>
                <a:spcPts val="0"/>
              </a:spcAft>
              <a:buSzPts val="1200"/>
              <a:buFont typeface="Nunito Light"/>
              <a:buChar char="○"/>
              <a:defRPr/>
            </a:lvl8pPr>
            <a:lvl9pPr indent="-304800" lvl="8" marL="4114800" rtl="0">
              <a:lnSpc>
                <a:spcPct val="115000"/>
              </a:lnSpc>
              <a:spcBef>
                <a:spcPts val="1600"/>
              </a:spcBef>
              <a:spcAft>
                <a:spcPts val="1600"/>
              </a:spcAft>
              <a:buSzPts val="1200"/>
              <a:buFont typeface="Nunito Light"/>
              <a:buChar char="■"/>
              <a:defRPr/>
            </a:lvl9pPr>
          </a:lstStyle>
          <a:p/>
        </p:txBody>
      </p:sp>
      <p:cxnSp>
        <p:nvCxnSpPr>
          <p:cNvPr id="19" name="Google Shape;19;p4"/>
          <p:cNvCxnSpPr/>
          <p:nvPr/>
        </p:nvCxnSpPr>
        <p:spPr>
          <a:xfrm rot="10800000">
            <a:off x="355088" y="630000"/>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20" name="Google Shape;20;p4"/>
          <p:cNvCxnSpPr/>
          <p:nvPr/>
        </p:nvCxnSpPr>
        <p:spPr>
          <a:xfrm>
            <a:off x="4688700" y="520675"/>
            <a:ext cx="4455300" cy="0"/>
          </a:xfrm>
          <a:prstGeom prst="straightConnector1">
            <a:avLst/>
          </a:prstGeom>
          <a:noFill/>
          <a:ln cap="flat" cmpd="sng" w="9525">
            <a:solidFill>
              <a:srgbClr val="FFFFFF"/>
            </a:solidFill>
            <a:prstDash val="solid"/>
            <a:round/>
            <a:headEnd len="med" w="med" type="triangle"/>
            <a:tailEnd len="med" w="med" type="none"/>
          </a:ln>
        </p:spPr>
      </p:cxnSp>
      <p:grpSp>
        <p:nvGrpSpPr>
          <p:cNvPr id="21" name="Google Shape;21;p4"/>
          <p:cNvGrpSpPr/>
          <p:nvPr/>
        </p:nvGrpSpPr>
        <p:grpSpPr>
          <a:xfrm>
            <a:off x="5961413" y="1647425"/>
            <a:ext cx="1457675" cy="5553475"/>
            <a:chOff x="5961413" y="1647425"/>
            <a:chExt cx="1457675" cy="5553475"/>
          </a:xfrm>
        </p:grpSpPr>
        <p:cxnSp>
          <p:nvCxnSpPr>
            <p:cNvPr id="22" name="Google Shape;22;p4"/>
            <p:cNvCxnSpPr/>
            <p:nvPr/>
          </p:nvCxnSpPr>
          <p:spPr>
            <a:xfrm rot="10800000">
              <a:off x="6690250" y="1647425"/>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23" name="Google Shape;23;p4"/>
            <p:cNvCxnSpPr/>
            <p:nvPr/>
          </p:nvCxnSpPr>
          <p:spPr>
            <a:xfrm rot="10800000">
              <a:off x="7419088" y="2687400"/>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24" name="Google Shape;24;p4"/>
            <p:cNvCxnSpPr/>
            <p:nvPr/>
          </p:nvCxnSpPr>
          <p:spPr>
            <a:xfrm rot="10800000">
              <a:off x="5961413" y="2687400"/>
              <a:ext cx="0" cy="4513500"/>
            </a:xfrm>
            <a:prstGeom prst="straightConnector1">
              <a:avLst/>
            </a:prstGeom>
            <a:noFill/>
            <a:ln cap="flat" cmpd="sng" w="9525">
              <a:solidFill>
                <a:srgbClr val="FFFFFF"/>
              </a:solidFill>
              <a:prstDash val="solid"/>
              <a:round/>
              <a:headEnd len="med" w="med" type="none"/>
              <a:tailEnd len="med" w="med" type="triangle"/>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14" name="Shape 214"/>
        <p:cNvGrpSpPr/>
        <p:nvPr/>
      </p:nvGrpSpPr>
      <p:grpSpPr>
        <a:xfrm>
          <a:off x="0" y="0"/>
          <a:ext cx="0" cy="0"/>
          <a:chOff x="0" y="0"/>
          <a:chExt cx="0" cy="0"/>
        </a:xfrm>
      </p:grpSpPr>
      <p:sp>
        <p:nvSpPr>
          <p:cNvPr id="215" name="Google Shape;215;p31"/>
          <p:cNvSpPr txBox="1"/>
          <p:nvPr>
            <p:ph hasCustomPrompt="1" type="title"/>
          </p:nvPr>
        </p:nvSpPr>
        <p:spPr>
          <a:xfrm>
            <a:off x="4279425" y="1320725"/>
            <a:ext cx="41514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6" name="Google Shape;216;p31"/>
          <p:cNvSpPr txBox="1"/>
          <p:nvPr>
            <p:ph idx="1" type="subTitle"/>
          </p:nvPr>
        </p:nvSpPr>
        <p:spPr>
          <a:xfrm>
            <a:off x="4279425" y="2016638"/>
            <a:ext cx="4151400" cy="598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PT Sans"/>
              <a:buNone/>
              <a:defRPr sz="18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17" name="Google Shape;217;p31"/>
          <p:cNvSpPr txBox="1"/>
          <p:nvPr>
            <p:ph hasCustomPrompt="1" idx="2" type="title"/>
          </p:nvPr>
        </p:nvSpPr>
        <p:spPr>
          <a:xfrm>
            <a:off x="4279425" y="3214411"/>
            <a:ext cx="41514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8" name="Google Shape;218;p31"/>
          <p:cNvSpPr txBox="1"/>
          <p:nvPr>
            <p:ph idx="3" type="subTitle"/>
          </p:nvPr>
        </p:nvSpPr>
        <p:spPr>
          <a:xfrm>
            <a:off x="4282725" y="3913150"/>
            <a:ext cx="4148100" cy="598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PT Sans"/>
              <a:buNone/>
              <a:defRPr sz="18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19" name="Google Shape;219;p31"/>
          <p:cNvSpPr txBox="1"/>
          <p:nvPr>
            <p:ph hasCustomPrompt="1" idx="4" type="title"/>
          </p:nvPr>
        </p:nvSpPr>
        <p:spPr>
          <a:xfrm>
            <a:off x="723600" y="785325"/>
            <a:ext cx="26799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0" name="Google Shape;220;p31"/>
          <p:cNvSpPr txBox="1"/>
          <p:nvPr>
            <p:ph idx="5" type="subTitle"/>
          </p:nvPr>
        </p:nvSpPr>
        <p:spPr>
          <a:xfrm>
            <a:off x="723600" y="1483728"/>
            <a:ext cx="26799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8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cxnSp>
        <p:nvCxnSpPr>
          <p:cNvPr id="221" name="Google Shape;221;p31"/>
          <p:cNvCxnSpPr/>
          <p:nvPr/>
        </p:nvCxnSpPr>
        <p:spPr>
          <a:xfrm>
            <a:off x="4694775" y="536872"/>
            <a:ext cx="44553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22" name="Shape 222"/>
        <p:cNvGrpSpPr/>
        <p:nvPr/>
      </p:nvGrpSpPr>
      <p:grpSpPr>
        <a:xfrm>
          <a:off x="0" y="0"/>
          <a:ext cx="0" cy="0"/>
          <a:chOff x="0" y="0"/>
          <a:chExt cx="0" cy="0"/>
        </a:xfrm>
      </p:grpSpPr>
      <p:sp>
        <p:nvSpPr>
          <p:cNvPr id="223" name="Google Shape;223;p32"/>
          <p:cNvSpPr txBox="1"/>
          <p:nvPr>
            <p:ph hasCustomPrompt="1" type="title"/>
          </p:nvPr>
        </p:nvSpPr>
        <p:spPr>
          <a:xfrm>
            <a:off x="1339300" y="1827257"/>
            <a:ext cx="13716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4" name="Google Shape;224;p32"/>
          <p:cNvSpPr txBox="1"/>
          <p:nvPr>
            <p:ph idx="1" type="subTitle"/>
          </p:nvPr>
        </p:nvSpPr>
        <p:spPr>
          <a:xfrm>
            <a:off x="938500" y="3843664"/>
            <a:ext cx="2173200" cy="75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25" name="Google Shape;225;p32"/>
          <p:cNvSpPr txBox="1"/>
          <p:nvPr>
            <p:ph idx="2" type="subTitle"/>
          </p:nvPr>
        </p:nvSpPr>
        <p:spPr>
          <a:xfrm>
            <a:off x="938500" y="2925764"/>
            <a:ext cx="2173200" cy="829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6" name="Google Shape;226;p32"/>
          <p:cNvSpPr txBox="1"/>
          <p:nvPr>
            <p:ph hasCustomPrompt="1" idx="3" type="title"/>
          </p:nvPr>
        </p:nvSpPr>
        <p:spPr>
          <a:xfrm>
            <a:off x="3886200" y="1827257"/>
            <a:ext cx="13716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7" name="Google Shape;227;p32"/>
          <p:cNvSpPr txBox="1"/>
          <p:nvPr>
            <p:ph idx="4" type="subTitle"/>
          </p:nvPr>
        </p:nvSpPr>
        <p:spPr>
          <a:xfrm>
            <a:off x="3485400" y="3843664"/>
            <a:ext cx="2173200" cy="75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28" name="Google Shape;228;p32"/>
          <p:cNvSpPr txBox="1"/>
          <p:nvPr>
            <p:ph idx="5" type="subTitle"/>
          </p:nvPr>
        </p:nvSpPr>
        <p:spPr>
          <a:xfrm>
            <a:off x="3485400" y="2925664"/>
            <a:ext cx="2173200" cy="829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9" name="Google Shape;229;p32"/>
          <p:cNvSpPr txBox="1"/>
          <p:nvPr>
            <p:ph hasCustomPrompt="1" idx="6" type="title"/>
          </p:nvPr>
        </p:nvSpPr>
        <p:spPr>
          <a:xfrm>
            <a:off x="6433100" y="1827257"/>
            <a:ext cx="13716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0" name="Google Shape;230;p32"/>
          <p:cNvSpPr txBox="1"/>
          <p:nvPr>
            <p:ph idx="7" type="subTitle"/>
          </p:nvPr>
        </p:nvSpPr>
        <p:spPr>
          <a:xfrm>
            <a:off x="6032300" y="3843664"/>
            <a:ext cx="2173200" cy="75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31" name="Google Shape;231;p32"/>
          <p:cNvSpPr txBox="1"/>
          <p:nvPr>
            <p:ph idx="8" type="subTitle"/>
          </p:nvPr>
        </p:nvSpPr>
        <p:spPr>
          <a:xfrm>
            <a:off x="6032300" y="2925664"/>
            <a:ext cx="2173200" cy="829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2" name="Google Shape;232;p32"/>
          <p:cNvSpPr txBox="1"/>
          <p:nvPr>
            <p:ph idx="9" type="title"/>
          </p:nvPr>
        </p:nvSpPr>
        <p:spPr>
          <a:xfrm>
            <a:off x="720000" y="445025"/>
            <a:ext cx="7717500" cy="75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cxnSp>
        <p:nvCxnSpPr>
          <p:cNvPr id="233" name="Google Shape;233;p32"/>
          <p:cNvCxnSpPr/>
          <p:nvPr/>
        </p:nvCxnSpPr>
        <p:spPr>
          <a:xfrm>
            <a:off x="0" y="731375"/>
            <a:ext cx="707400" cy="0"/>
          </a:xfrm>
          <a:prstGeom prst="straightConnector1">
            <a:avLst/>
          </a:prstGeom>
          <a:noFill/>
          <a:ln cap="flat" cmpd="sng" w="9525">
            <a:solidFill>
              <a:srgbClr val="FFFFFF"/>
            </a:solidFill>
            <a:prstDash val="solid"/>
            <a:round/>
            <a:headEnd len="med" w="med" type="none"/>
            <a:tailEnd len="med" w="med" type="triangle"/>
          </a:ln>
        </p:spPr>
      </p:cxnSp>
      <p:cxnSp>
        <p:nvCxnSpPr>
          <p:cNvPr id="234" name="Google Shape;234;p32"/>
          <p:cNvCxnSpPr/>
          <p:nvPr/>
        </p:nvCxnSpPr>
        <p:spPr>
          <a:xfrm>
            <a:off x="8429550" y="731375"/>
            <a:ext cx="7074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35" name="Shape 235"/>
        <p:cNvGrpSpPr/>
        <p:nvPr/>
      </p:nvGrpSpPr>
      <p:grpSpPr>
        <a:xfrm>
          <a:off x="0" y="0"/>
          <a:ext cx="0" cy="0"/>
          <a:chOff x="0" y="0"/>
          <a:chExt cx="0" cy="0"/>
        </a:xfrm>
      </p:grpSpPr>
      <p:sp>
        <p:nvSpPr>
          <p:cNvPr id="236" name="Google Shape;236;p33"/>
          <p:cNvSpPr txBox="1"/>
          <p:nvPr>
            <p:ph type="title"/>
          </p:nvPr>
        </p:nvSpPr>
        <p:spPr>
          <a:xfrm>
            <a:off x="4889500" y="603500"/>
            <a:ext cx="3541200" cy="1073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700"/>
              <a:buNone/>
              <a:defRPr sz="65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37" name="Google Shape;237;p33"/>
          <p:cNvSpPr txBox="1"/>
          <p:nvPr>
            <p:ph idx="1" type="subTitle"/>
          </p:nvPr>
        </p:nvSpPr>
        <p:spPr>
          <a:xfrm>
            <a:off x="5347425" y="1677200"/>
            <a:ext cx="3082800" cy="1058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238" name="Google Shape;238;p33"/>
          <p:cNvCxnSpPr/>
          <p:nvPr/>
        </p:nvCxnSpPr>
        <p:spPr>
          <a:xfrm rot="5400000">
            <a:off x="6550375" y="2915847"/>
            <a:ext cx="4455300" cy="0"/>
          </a:xfrm>
          <a:prstGeom prst="straightConnector1">
            <a:avLst/>
          </a:prstGeom>
          <a:noFill/>
          <a:ln cap="flat" cmpd="sng" w="9525">
            <a:solidFill>
              <a:srgbClr val="FFFFFF"/>
            </a:solidFill>
            <a:prstDash val="solid"/>
            <a:round/>
            <a:headEnd len="med" w="med" type="triangle"/>
            <a:tailEnd len="med" w="med" type="none"/>
          </a:ln>
        </p:spPr>
      </p:cxnSp>
      <p:cxnSp>
        <p:nvCxnSpPr>
          <p:cNvPr id="239" name="Google Shape;239;p33"/>
          <p:cNvCxnSpPr/>
          <p:nvPr/>
        </p:nvCxnSpPr>
        <p:spPr>
          <a:xfrm rot="10800000">
            <a:off x="-402175" y="754022"/>
            <a:ext cx="4455300" cy="0"/>
          </a:xfrm>
          <a:prstGeom prst="straightConnector1">
            <a:avLst/>
          </a:prstGeom>
          <a:noFill/>
          <a:ln cap="flat" cmpd="sng" w="9525">
            <a:solidFill>
              <a:srgbClr val="FFFFFF"/>
            </a:solidFill>
            <a:prstDash val="solid"/>
            <a:round/>
            <a:headEnd len="med" w="med" type="triangle"/>
            <a:tailEnd len="med" w="med" type="none"/>
          </a:ln>
        </p:spPr>
      </p:cxnSp>
      <p:sp>
        <p:nvSpPr>
          <p:cNvPr id="240" name="Google Shape;240;p33"/>
          <p:cNvSpPr txBox="1"/>
          <p:nvPr/>
        </p:nvSpPr>
        <p:spPr>
          <a:xfrm>
            <a:off x="5347425" y="3891325"/>
            <a:ext cx="3000000" cy="646500"/>
          </a:xfrm>
          <a:prstGeom prst="rect">
            <a:avLst/>
          </a:prstGeom>
          <a:noFill/>
          <a:ln>
            <a:noFill/>
          </a:ln>
        </p:spPr>
        <p:txBody>
          <a:bodyPr anchorCtr="0" anchor="t" bIns="91425" lIns="91425" spcFirstLastPara="1" rIns="91425" wrap="square" tIns="91425">
            <a:spAutoFit/>
          </a:bodyPr>
          <a:lstStyle/>
          <a:p>
            <a:pPr indent="0" lvl="0" marL="0" rtl="0" algn="r">
              <a:spcBef>
                <a:spcPts val="300"/>
              </a:spcBef>
              <a:spcAft>
                <a:spcPts val="0"/>
              </a:spcAft>
              <a:buNone/>
            </a:pPr>
            <a:r>
              <a:rPr b="1" lang="en" sz="1000">
                <a:solidFill>
                  <a:schemeClr val="dk1"/>
                </a:solidFill>
                <a:latin typeface="Mulish"/>
                <a:ea typeface="Mulish"/>
                <a:cs typeface="Mulish"/>
                <a:sym typeface="Mulish"/>
              </a:rPr>
              <a:t>CREDITS:</a:t>
            </a:r>
            <a:r>
              <a:rPr lang="en" sz="1000">
                <a:solidFill>
                  <a:schemeClr val="dk1"/>
                </a:solidFill>
                <a:latin typeface="Mulish"/>
                <a:ea typeface="Mulish"/>
                <a:cs typeface="Mulish"/>
                <a:sym typeface="Mulish"/>
              </a:rPr>
              <a:t> This presentation template was created by </a:t>
            </a:r>
            <a:r>
              <a:rPr b="1" lang="en" sz="1000" u="sng">
                <a:solidFill>
                  <a:schemeClr val="dk1"/>
                </a:solidFill>
                <a:latin typeface="Mulish"/>
                <a:ea typeface="Mulish"/>
                <a:cs typeface="Mulish"/>
                <a:sym typeface="Mulish"/>
                <a:hlinkClick r:id="rId2">
                  <a:extLst>
                    <a:ext uri="{A12FA001-AC4F-418D-AE19-62706E023703}">
                      <ahyp:hlinkClr val="tx"/>
                    </a:ext>
                  </a:extLst>
                </a:hlinkClick>
              </a:rPr>
              <a:t>Slidesgo</a:t>
            </a:r>
            <a:r>
              <a:rPr lang="en" sz="1000">
                <a:solidFill>
                  <a:schemeClr val="dk1"/>
                </a:solidFill>
                <a:latin typeface="Mulish"/>
                <a:ea typeface="Mulish"/>
                <a:cs typeface="Mulish"/>
                <a:sym typeface="Mulish"/>
              </a:rPr>
              <a:t>, and includes icons by </a:t>
            </a:r>
            <a:r>
              <a:rPr b="1" lang="en" sz="1000" u="sng">
                <a:solidFill>
                  <a:schemeClr val="dk1"/>
                </a:solidFill>
                <a:latin typeface="Mulish"/>
                <a:ea typeface="Mulish"/>
                <a:cs typeface="Mulish"/>
                <a:sym typeface="Mulish"/>
                <a:hlinkClick r:id="rId3">
                  <a:extLst>
                    <a:ext uri="{A12FA001-AC4F-418D-AE19-62706E023703}">
                      <ahyp:hlinkClr val="tx"/>
                    </a:ext>
                  </a:extLst>
                </a:hlinkClick>
              </a:rPr>
              <a:t>Flaticon</a:t>
            </a:r>
            <a:r>
              <a:rPr lang="en" sz="1000">
                <a:solidFill>
                  <a:schemeClr val="dk1"/>
                </a:solidFill>
                <a:latin typeface="Mulish"/>
                <a:ea typeface="Mulish"/>
                <a:cs typeface="Mulish"/>
                <a:sym typeface="Mulish"/>
              </a:rPr>
              <a:t>, and infographics &amp; images by </a:t>
            </a:r>
            <a:r>
              <a:rPr b="1" lang="en" sz="1000" u="sng">
                <a:solidFill>
                  <a:schemeClr val="dk1"/>
                </a:solidFill>
                <a:latin typeface="Mulish"/>
                <a:ea typeface="Mulish"/>
                <a:cs typeface="Mulish"/>
                <a:sym typeface="Mulish"/>
                <a:hlinkClick r:id="rId4">
                  <a:extLst>
                    <a:ext uri="{A12FA001-AC4F-418D-AE19-62706E023703}">
                      <ahyp:hlinkClr val="tx"/>
                    </a:ext>
                  </a:extLst>
                </a:hlinkClick>
              </a:rPr>
              <a:t>Freepik</a:t>
            </a:r>
            <a:r>
              <a:rPr lang="en" sz="1000" u="sng">
                <a:solidFill>
                  <a:schemeClr val="dk1"/>
                </a:solidFill>
                <a:latin typeface="Mulish"/>
                <a:ea typeface="Mulish"/>
                <a:cs typeface="Mulish"/>
                <a:sym typeface="Mulish"/>
              </a:rPr>
              <a:t> </a:t>
            </a:r>
            <a:endParaRPr b="1" sz="1000" u="sng">
              <a:solidFill>
                <a:schemeClr val="dk1"/>
              </a:solidFill>
              <a:latin typeface="Mulish"/>
              <a:ea typeface="Mulish"/>
              <a:cs typeface="Mulish"/>
              <a:sym typeface="Mulish"/>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gradFill>
          <a:gsLst>
            <a:gs pos="0">
              <a:schemeClr val="dk2"/>
            </a:gs>
            <a:gs pos="100000">
              <a:schemeClr val="lt2"/>
            </a:gs>
          </a:gsLst>
          <a:path path="circle">
            <a:fillToRect b="50%" l="50%" r="50%" t="50%"/>
          </a:path>
          <a:tileRect/>
        </a:gradFill>
      </p:bgPr>
    </p:bg>
    <p:spTree>
      <p:nvGrpSpPr>
        <p:cNvPr id="241" name="Shape 241"/>
        <p:cNvGrpSpPr/>
        <p:nvPr/>
      </p:nvGrpSpPr>
      <p:grpSpPr>
        <a:xfrm>
          <a:off x="0" y="0"/>
          <a:ext cx="0" cy="0"/>
          <a:chOff x="0" y="0"/>
          <a:chExt cx="0" cy="0"/>
        </a:xfrm>
      </p:grpSpPr>
      <p:cxnSp>
        <p:nvCxnSpPr>
          <p:cNvPr id="242" name="Google Shape;242;p34"/>
          <p:cNvCxnSpPr/>
          <p:nvPr/>
        </p:nvCxnSpPr>
        <p:spPr>
          <a:xfrm>
            <a:off x="4688700" y="275725"/>
            <a:ext cx="4455300" cy="0"/>
          </a:xfrm>
          <a:prstGeom prst="straightConnector1">
            <a:avLst/>
          </a:prstGeom>
          <a:noFill/>
          <a:ln cap="flat" cmpd="sng" w="9525">
            <a:solidFill>
              <a:srgbClr val="FFFFFF"/>
            </a:solidFill>
            <a:prstDash val="solid"/>
            <a:round/>
            <a:headEnd len="med" w="med" type="triangle"/>
            <a:tailEnd len="med" w="med" type="none"/>
          </a:ln>
        </p:spPr>
      </p:cxnSp>
      <p:cxnSp>
        <p:nvCxnSpPr>
          <p:cNvPr id="243" name="Google Shape;243;p34"/>
          <p:cNvCxnSpPr/>
          <p:nvPr/>
        </p:nvCxnSpPr>
        <p:spPr>
          <a:xfrm rot="10800000">
            <a:off x="0" y="4904375"/>
            <a:ext cx="44553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gradFill>
          <a:gsLst>
            <a:gs pos="0">
              <a:schemeClr val="dk2"/>
            </a:gs>
            <a:gs pos="100000">
              <a:schemeClr val="lt2"/>
            </a:gs>
          </a:gsLst>
          <a:lin ang="2700006" scaled="0"/>
        </a:gradFill>
      </p:bgPr>
    </p:bg>
    <p:spTree>
      <p:nvGrpSpPr>
        <p:cNvPr id="244" name="Shape 244"/>
        <p:cNvGrpSpPr/>
        <p:nvPr/>
      </p:nvGrpSpPr>
      <p:grpSpPr>
        <a:xfrm>
          <a:off x="0" y="0"/>
          <a:ext cx="0" cy="0"/>
          <a:chOff x="0" y="0"/>
          <a:chExt cx="0" cy="0"/>
        </a:xfrm>
      </p:grpSpPr>
      <p:cxnSp>
        <p:nvCxnSpPr>
          <p:cNvPr id="245" name="Google Shape;245;p35"/>
          <p:cNvCxnSpPr/>
          <p:nvPr/>
        </p:nvCxnSpPr>
        <p:spPr>
          <a:xfrm>
            <a:off x="342713" y="0"/>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246" name="Google Shape;246;p35"/>
          <p:cNvCxnSpPr/>
          <p:nvPr/>
        </p:nvCxnSpPr>
        <p:spPr>
          <a:xfrm rot="10800000">
            <a:off x="8785338" y="630000"/>
            <a:ext cx="0" cy="45135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1">
  <p:cSld name="SECTION_HEADER_2">
    <p:spTree>
      <p:nvGrpSpPr>
        <p:cNvPr id="247" name="Shape 247"/>
        <p:cNvGrpSpPr/>
        <p:nvPr/>
      </p:nvGrpSpPr>
      <p:grpSpPr>
        <a:xfrm>
          <a:off x="0" y="0"/>
          <a:ext cx="0" cy="0"/>
          <a:chOff x="0" y="0"/>
          <a:chExt cx="0" cy="0"/>
        </a:xfrm>
      </p:grpSpPr>
      <p:sp>
        <p:nvSpPr>
          <p:cNvPr id="248" name="Google Shape;248;p36"/>
          <p:cNvSpPr txBox="1"/>
          <p:nvPr>
            <p:ph type="title"/>
          </p:nvPr>
        </p:nvSpPr>
        <p:spPr>
          <a:xfrm>
            <a:off x="4215484" y="1991705"/>
            <a:ext cx="4215300" cy="10791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9" name="Google Shape;249;p36"/>
          <p:cNvSpPr txBox="1"/>
          <p:nvPr>
            <p:ph hasCustomPrompt="1" idx="2" type="title"/>
          </p:nvPr>
        </p:nvSpPr>
        <p:spPr>
          <a:xfrm>
            <a:off x="4370134" y="1024308"/>
            <a:ext cx="868800" cy="1014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50" name="Google Shape;250;p36"/>
          <p:cNvSpPr txBox="1"/>
          <p:nvPr>
            <p:ph idx="1" type="subTitle"/>
          </p:nvPr>
        </p:nvSpPr>
        <p:spPr>
          <a:xfrm>
            <a:off x="4215484" y="3107273"/>
            <a:ext cx="3310200" cy="80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12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251" name="Google Shape;251;p36"/>
          <p:cNvCxnSpPr/>
          <p:nvPr/>
        </p:nvCxnSpPr>
        <p:spPr>
          <a:xfrm>
            <a:off x="8800488" y="0"/>
            <a:ext cx="0" cy="45135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252" name="Shape 252"/>
        <p:cNvGrpSpPr/>
        <p:nvPr/>
      </p:nvGrpSpPr>
      <p:grpSpPr>
        <a:xfrm>
          <a:off x="0" y="0"/>
          <a:ext cx="0" cy="0"/>
          <a:chOff x="0" y="0"/>
          <a:chExt cx="0" cy="0"/>
        </a:xfrm>
      </p:grpSpPr>
      <p:sp>
        <p:nvSpPr>
          <p:cNvPr id="253" name="Google Shape;253;p37"/>
          <p:cNvSpPr txBox="1"/>
          <p:nvPr>
            <p:ph type="title"/>
          </p:nvPr>
        </p:nvSpPr>
        <p:spPr>
          <a:xfrm>
            <a:off x="1984138" y="1365713"/>
            <a:ext cx="5175600" cy="1611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700"/>
              <a:buNone/>
              <a:defRPr sz="10000"/>
            </a:lvl1pPr>
            <a:lvl2pPr lvl="1" rtl="0" algn="ctr">
              <a:spcBef>
                <a:spcPts val="0"/>
              </a:spcBef>
              <a:spcAft>
                <a:spcPts val="0"/>
              </a:spcAft>
              <a:buSzPts val="3700"/>
              <a:buNone/>
              <a:defRPr/>
            </a:lvl2pPr>
            <a:lvl3pPr lvl="2" rtl="0" algn="ctr">
              <a:spcBef>
                <a:spcPts val="0"/>
              </a:spcBef>
              <a:spcAft>
                <a:spcPts val="0"/>
              </a:spcAft>
              <a:buSzPts val="3700"/>
              <a:buNone/>
              <a:defRPr/>
            </a:lvl3pPr>
            <a:lvl4pPr lvl="3" rtl="0" algn="ctr">
              <a:spcBef>
                <a:spcPts val="0"/>
              </a:spcBef>
              <a:spcAft>
                <a:spcPts val="0"/>
              </a:spcAft>
              <a:buSzPts val="3700"/>
              <a:buNone/>
              <a:defRPr/>
            </a:lvl4pPr>
            <a:lvl5pPr lvl="4" rtl="0" algn="ctr">
              <a:spcBef>
                <a:spcPts val="0"/>
              </a:spcBef>
              <a:spcAft>
                <a:spcPts val="0"/>
              </a:spcAft>
              <a:buSzPts val="3700"/>
              <a:buNone/>
              <a:defRPr/>
            </a:lvl5pPr>
            <a:lvl6pPr lvl="5" rtl="0" algn="ctr">
              <a:spcBef>
                <a:spcPts val="0"/>
              </a:spcBef>
              <a:spcAft>
                <a:spcPts val="0"/>
              </a:spcAft>
              <a:buSzPts val="3700"/>
              <a:buNone/>
              <a:defRPr/>
            </a:lvl6pPr>
            <a:lvl7pPr lvl="6" rtl="0" algn="ctr">
              <a:spcBef>
                <a:spcPts val="0"/>
              </a:spcBef>
              <a:spcAft>
                <a:spcPts val="0"/>
              </a:spcAft>
              <a:buSzPts val="3700"/>
              <a:buNone/>
              <a:defRPr/>
            </a:lvl7pPr>
            <a:lvl8pPr lvl="7" rtl="0" algn="ctr">
              <a:spcBef>
                <a:spcPts val="0"/>
              </a:spcBef>
              <a:spcAft>
                <a:spcPts val="0"/>
              </a:spcAft>
              <a:buSzPts val="3700"/>
              <a:buNone/>
              <a:defRPr/>
            </a:lvl8pPr>
            <a:lvl9pPr lvl="8" rtl="0" algn="ctr">
              <a:spcBef>
                <a:spcPts val="0"/>
              </a:spcBef>
              <a:spcAft>
                <a:spcPts val="0"/>
              </a:spcAft>
              <a:buSzPts val="3700"/>
              <a:buNone/>
              <a:defRPr/>
            </a:lvl9pPr>
          </a:lstStyle>
          <a:p/>
        </p:txBody>
      </p:sp>
      <p:sp>
        <p:nvSpPr>
          <p:cNvPr id="254" name="Google Shape;254;p37"/>
          <p:cNvSpPr txBox="1"/>
          <p:nvPr>
            <p:ph idx="1" type="subTitle"/>
          </p:nvPr>
        </p:nvSpPr>
        <p:spPr>
          <a:xfrm>
            <a:off x="1985788" y="2976788"/>
            <a:ext cx="5172300" cy="80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255" name="Google Shape;255;p37"/>
          <p:cNvCxnSpPr/>
          <p:nvPr/>
        </p:nvCxnSpPr>
        <p:spPr>
          <a:xfrm>
            <a:off x="356550" y="0"/>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256" name="Google Shape;256;p37"/>
          <p:cNvCxnSpPr/>
          <p:nvPr/>
        </p:nvCxnSpPr>
        <p:spPr>
          <a:xfrm rot="10800000">
            <a:off x="8787313" y="630000"/>
            <a:ext cx="0" cy="45135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257" name="Shape 257"/>
        <p:cNvGrpSpPr/>
        <p:nvPr/>
      </p:nvGrpSpPr>
      <p:grpSpPr>
        <a:xfrm>
          <a:off x="0" y="0"/>
          <a:ext cx="0" cy="0"/>
          <a:chOff x="0" y="0"/>
          <a:chExt cx="0" cy="0"/>
        </a:xfrm>
      </p:grpSpPr>
      <p:sp>
        <p:nvSpPr>
          <p:cNvPr id="258" name="Google Shape;258;p38"/>
          <p:cNvSpPr txBox="1"/>
          <p:nvPr>
            <p:ph type="title"/>
          </p:nvPr>
        </p:nvSpPr>
        <p:spPr>
          <a:xfrm>
            <a:off x="713225" y="539500"/>
            <a:ext cx="6708900" cy="723000"/>
          </a:xfrm>
          <a:prstGeom prst="rect">
            <a:avLst/>
          </a:prstGeom>
        </p:spPr>
        <p:txBody>
          <a:bodyPr anchorCtr="0" anchor="b" bIns="91425" lIns="91425" spcFirstLastPara="1" rIns="91425" wrap="square" tIns="91425">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59" name="Google Shape;259;p38"/>
          <p:cNvSpPr txBox="1"/>
          <p:nvPr>
            <p:ph idx="1" type="subTitle"/>
          </p:nvPr>
        </p:nvSpPr>
        <p:spPr>
          <a:xfrm>
            <a:off x="713225" y="1262500"/>
            <a:ext cx="3516300" cy="27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cxnSp>
        <p:nvCxnSpPr>
          <p:cNvPr id="260" name="Google Shape;260;p38"/>
          <p:cNvCxnSpPr/>
          <p:nvPr/>
        </p:nvCxnSpPr>
        <p:spPr>
          <a:xfrm>
            <a:off x="4688700" y="271005"/>
            <a:ext cx="4455300" cy="0"/>
          </a:xfrm>
          <a:prstGeom prst="straightConnector1">
            <a:avLst/>
          </a:prstGeom>
          <a:noFill/>
          <a:ln cap="flat" cmpd="sng" w="9525">
            <a:solidFill>
              <a:srgbClr val="FFFFFF"/>
            </a:solidFill>
            <a:prstDash val="solid"/>
            <a:round/>
            <a:headEnd len="med" w="med" type="triangle"/>
            <a:tailEnd len="med" w="med" type="none"/>
          </a:ln>
        </p:spPr>
      </p:cxnSp>
      <p:cxnSp>
        <p:nvCxnSpPr>
          <p:cNvPr id="261" name="Google Shape;261;p38"/>
          <p:cNvCxnSpPr/>
          <p:nvPr/>
        </p:nvCxnSpPr>
        <p:spPr>
          <a:xfrm rot="10800000">
            <a:off x="889138" y="2631514"/>
            <a:ext cx="0" cy="45135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262" name="Shape 262"/>
        <p:cNvGrpSpPr/>
        <p:nvPr/>
      </p:nvGrpSpPr>
      <p:grpSpPr>
        <a:xfrm>
          <a:off x="0" y="0"/>
          <a:ext cx="0" cy="0"/>
          <a:chOff x="0" y="0"/>
          <a:chExt cx="0" cy="0"/>
        </a:xfrm>
      </p:grpSpPr>
      <p:sp>
        <p:nvSpPr>
          <p:cNvPr id="263" name="Google Shape;263;p39"/>
          <p:cNvSpPr txBox="1"/>
          <p:nvPr>
            <p:ph type="title"/>
          </p:nvPr>
        </p:nvSpPr>
        <p:spPr>
          <a:xfrm>
            <a:off x="713250" y="539875"/>
            <a:ext cx="7717500" cy="726300"/>
          </a:xfrm>
          <a:prstGeom prst="rect">
            <a:avLst/>
          </a:prstGeom>
          <a:gradFill>
            <a:gsLst>
              <a:gs pos="0">
                <a:schemeClr val="dk2"/>
              </a:gs>
              <a:gs pos="100000">
                <a:schemeClr val="lt2"/>
              </a:gs>
            </a:gsLst>
            <a:lin ang="5400700" scaled="0"/>
          </a:gradFill>
        </p:spPr>
        <p:txBody>
          <a:bodyPr anchorCtr="0" anchor="t" bIns="91425" lIns="91425" spcFirstLastPara="1" rIns="91425" wrap="square" tIns="91425">
            <a:noAutofit/>
          </a:bodyPr>
          <a:lstStyle>
            <a:lvl1pPr lvl="0" rtl="0" algn="ctr">
              <a:spcBef>
                <a:spcPts val="0"/>
              </a:spcBef>
              <a:spcAft>
                <a:spcPts val="0"/>
              </a:spcAft>
              <a:buSzPts val="3700"/>
              <a:buNone/>
              <a:defRPr sz="3200"/>
            </a:lvl1pPr>
            <a:lvl2pPr lvl="1" rtl="0" algn="ctr">
              <a:spcBef>
                <a:spcPts val="0"/>
              </a:spcBef>
              <a:spcAft>
                <a:spcPts val="0"/>
              </a:spcAft>
              <a:buSzPts val="3700"/>
              <a:buNone/>
              <a:defRPr/>
            </a:lvl2pPr>
            <a:lvl3pPr lvl="2" rtl="0" algn="ctr">
              <a:spcBef>
                <a:spcPts val="0"/>
              </a:spcBef>
              <a:spcAft>
                <a:spcPts val="0"/>
              </a:spcAft>
              <a:buSzPts val="3700"/>
              <a:buNone/>
              <a:defRPr/>
            </a:lvl3pPr>
            <a:lvl4pPr lvl="3" rtl="0" algn="ctr">
              <a:spcBef>
                <a:spcPts val="0"/>
              </a:spcBef>
              <a:spcAft>
                <a:spcPts val="0"/>
              </a:spcAft>
              <a:buSzPts val="3700"/>
              <a:buNone/>
              <a:defRPr/>
            </a:lvl4pPr>
            <a:lvl5pPr lvl="4" rtl="0" algn="ctr">
              <a:spcBef>
                <a:spcPts val="0"/>
              </a:spcBef>
              <a:spcAft>
                <a:spcPts val="0"/>
              </a:spcAft>
              <a:buSzPts val="3700"/>
              <a:buNone/>
              <a:defRPr/>
            </a:lvl5pPr>
            <a:lvl6pPr lvl="5" rtl="0" algn="ctr">
              <a:spcBef>
                <a:spcPts val="0"/>
              </a:spcBef>
              <a:spcAft>
                <a:spcPts val="0"/>
              </a:spcAft>
              <a:buSzPts val="3700"/>
              <a:buNone/>
              <a:defRPr/>
            </a:lvl6pPr>
            <a:lvl7pPr lvl="6" rtl="0" algn="ctr">
              <a:spcBef>
                <a:spcPts val="0"/>
              </a:spcBef>
              <a:spcAft>
                <a:spcPts val="0"/>
              </a:spcAft>
              <a:buSzPts val="3700"/>
              <a:buNone/>
              <a:defRPr/>
            </a:lvl7pPr>
            <a:lvl8pPr lvl="7" rtl="0" algn="ctr">
              <a:spcBef>
                <a:spcPts val="0"/>
              </a:spcBef>
              <a:spcAft>
                <a:spcPts val="0"/>
              </a:spcAft>
              <a:buSzPts val="3700"/>
              <a:buNone/>
              <a:defRPr/>
            </a:lvl8pPr>
            <a:lvl9pPr lvl="8" rtl="0" algn="ctr">
              <a:spcBef>
                <a:spcPts val="0"/>
              </a:spcBef>
              <a:spcAft>
                <a:spcPts val="0"/>
              </a:spcAft>
              <a:buSzPts val="3700"/>
              <a:buNone/>
              <a:defRPr/>
            </a:lvl9pPr>
          </a:lstStyle>
          <a:p/>
        </p:txBody>
      </p:sp>
      <p:sp>
        <p:nvSpPr>
          <p:cNvPr id="264" name="Google Shape;264;p39"/>
          <p:cNvSpPr/>
          <p:nvPr/>
        </p:nvSpPr>
        <p:spPr>
          <a:xfrm>
            <a:off x="0" y="0"/>
            <a:ext cx="9144000" cy="5143500"/>
          </a:xfrm>
          <a:prstGeom prst="rect">
            <a:avLst/>
          </a:prstGeom>
          <a:gradFill>
            <a:gsLst>
              <a:gs pos="0">
                <a:srgbClr val="809BCE">
                  <a:alpha val="26666"/>
                </a:srgbClr>
              </a:gs>
              <a:gs pos="100000">
                <a:srgbClr val="A8BCE0">
                  <a:alpha val="2705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5" name="Google Shape;265;p39"/>
          <p:cNvCxnSpPr/>
          <p:nvPr/>
        </p:nvCxnSpPr>
        <p:spPr>
          <a:xfrm>
            <a:off x="2344375" y="263746"/>
            <a:ext cx="4455300" cy="0"/>
          </a:xfrm>
          <a:prstGeom prst="straightConnector1">
            <a:avLst/>
          </a:prstGeom>
          <a:noFill/>
          <a:ln cap="flat" cmpd="sng" w="9525">
            <a:solidFill>
              <a:srgbClr val="FFFFFF"/>
            </a:solidFill>
            <a:prstDash val="solid"/>
            <a:round/>
            <a:headEnd len="med" w="med" type="triangle"/>
            <a:tailEnd len="med" w="med" type="none"/>
          </a:ln>
        </p:spPr>
      </p:cxnSp>
      <p:cxnSp>
        <p:nvCxnSpPr>
          <p:cNvPr id="266" name="Google Shape;266;p39"/>
          <p:cNvCxnSpPr/>
          <p:nvPr/>
        </p:nvCxnSpPr>
        <p:spPr>
          <a:xfrm>
            <a:off x="2344375" y="4879746"/>
            <a:ext cx="4455300" cy="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spTree>
      <p:nvGrpSpPr>
        <p:cNvPr id="267" name="Shape 267"/>
        <p:cNvGrpSpPr/>
        <p:nvPr/>
      </p:nvGrpSpPr>
      <p:grpSpPr>
        <a:xfrm>
          <a:off x="0" y="0"/>
          <a:ext cx="0" cy="0"/>
          <a:chOff x="0" y="0"/>
          <a:chExt cx="0" cy="0"/>
        </a:xfrm>
      </p:grpSpPr>
      <p:sp>
        <p:nvSpPr>
          <p:cNvPr id="268" name="Google Shape;268;p40"/>
          <p:cNvSpPr txBox="1"/>
          <p:nvPr>
            <p:ph hasCustomPrompt="1" type="title"/>
          </p:nvPr>
        </p:nvSpPr>
        <p:spPr>
          <a:xfrm>
            <a:off x="1164150" y="1756850"/>
            <a:ext cx="6815700" cy="126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69" name="Google Shape;269;p40"/>
          <p:cNvSpPr txBox="1"/>
          <p:nvPr>
            <p:ph idx="1" type="subTitle"/>
          </p:nvPr>
        </p:nvSpPr>
        <p:spPr>
          <a:xfrm>
            <a:off x="1165800" y="3026250"/>
            <a:ext cx="6812400" cy="43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720000" y="445025"/>
            <a:ext cx="7717500" cy="75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7" name="Google Shape;27;p5"/>
          <p:cNvSpPr txBox="1"/>
          <p:nvPr>
            <p:ph idx="1" type="subTitle"/>
          </p:nvPr>
        </p:nvSpPr>
        <p:spPr>
          <a:xfrm>
            <a:off x="2448659" y="3523786"/>
            <a:ext cx="2505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5"/>
          <p:cNvSpPr txBox="1"/>
          <p:nvPr>
            <p:ph idx="2" type="subTitle"/>
          </p:nvPr>
        </p:nvSpPr>
        <p:spPr>
          <a:xfrm>
            <a:off x="4192521" y="1955686"/>
            <a:ext cx="25056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 name="Google Shape;29;p5"/>
          <p:cNvSpPr txBox="1"/>
          <p:nvPr>
            <p:ph idx="3" type="subTitle"/>
          </p:nvPr>
        </p:nvSpPr>
        <p:spPr>
          <a:xfrm>
            <a:off x="2448650" y="3121172"/>
            <a:ext cx="2505600" cy="478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 name="Google Shape;30;p5"/>
          <p:cNvSpPr txBox="1"/>
          <p:nvPr>
            <p:ph idx="4" type="subTitle"/>
          </p:nvPr>
        </p:nvSpPr>
        <p:spPr>
          <a:xfrm>
            <a:off x="4192521" y="1553072"/>
            <a:ext cx="2505600" cy="478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2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31" name="Google Shape;31;p5"/>
          <p:cNvCxnSpPr/>
          <p:nvPr/>
        </p:nvCxnSpPr>
        <p:spPr>
          <a:xfrm rot="10800000">
            <a:off x="5871613" y="4617589"/>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32" name="Google Shape;32;p5"/>
          <p:cNvCxnSpPr/>
          <p:nvPr/>
        </p:nvCxnSpPr>
        <p:spPr>
          <a:xfrm rot="10800000">
            <a:off x="6600450" y="3577614"/>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33" name="Google Shape;33;p5"/>
          <p:cNvCxnSpPr/>
          <p:nvPr/>
        </p:nvCxnSpPr>
        <p:spPr>
          <a:xfrm rot="10800000">
            <a:off x="7329288" y="4617589"/>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34" name="Google Shape;34;p5"/>
          <p:cNvCxnSpPr/>
          <p:nvPr/>
        </p:nvCxnSpPr>
        <p:spPr>
          <a:xfrm>
            <a:off x="815263" y="-3983650"/>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35" name="Google Shape;35;p5"/>
          <p:cNvCxnSpPr/>
          <p:nvPr/>
        </p:nvCxnSpPr>
        <p:spPr>
          <a:xfrm>
            <a:off x="1544100" y="-2943675"/>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36" name="Google Shape;36;p5"/>
          <p:cNvCxnSpPr/>
          <p:nvPr/>
        </p:nvCxnSpPr>
        <p:spPr>
          <a:xfrm>
            <a:off x="2272938" y="-3983650"/>
            <a:ext cx="0" cy="45135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1">
  <p:cSld name="TITLE_AND_TWO_COLUMNS_2">
    <p:spTree>
      <p:nvGrpSpPr>
        <p:cNvPr id="270" name="Shape 270"/>
        <p:cNvGrpSpPr/>
        <p:nvPr/>
      </p:nvGrpSpPr>
      <p:grpSpPr>
        <a:xfrm>
          <a:off x="0" y="0"/>
          <a:ext cx="0" cy="0"/>
          <a:chOff x="0" y="0"/>
          <a:chExt cx="0" cy="0"/>
        </a:xfrm>
      </p:grpSpPr>
      <p:sp>
        <p:nvSpPr>
          <p:cNvPr id="271" name="Google Shape;271;p41"/>
          <p:cNvSpPr txBox="1"/>
          <p:nvPr>
            <p:ph type="title"/>
          </p:nvPr>
        </p:nvSpPr>
        <p:spPr>
          <a:xfrm>
            <a:off x="720000" y="445025"/>
            <a:ext cx="7717500" cy="75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72" name="Google Shape;272;p41"/>
          <p:cNvSpPr txBox="1"/>
          <p:nvPr>
            <p:ph idx="1" type="subTitle"/>
          </p:nvPr>
        </p:nvSpPr>
        <p:spPr>
          <a:xfrm>
            <a:off x="2448659" y="3523786"/>
            <a:ext cx="2505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3" name="Google Shape;273;p41"/>
          <p:cNvSpPr txBox="1"/>
          <p:nvPr>
            <p:ph idx="2" type="subTitle"/>
          </p:nvPr>
        </p:nvSpPr>
        <p:spPr>
          <a:xfrm>
            <a:off x="4192521" y="1955686"/>
            <a:ext cx="25056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4" name="Google Shape;274;p41"/>
          <p:cNvSpPr txBox="1"/>
          <p:nvPr>
            <p:ph idx="3" type="subTitle"/>
          </p:nvPr>
        </p:nvSpPr>
        <p:spPr>
          <a:xfrm>
            <a:off x="2448650" y="3121172"/>
            <a:ext cx="2505600" cy="478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75" name="Google Shape;275;p41"/>
          <p:cNvSpPr txBox="1"/>
          <p:nvPr>
            <p:ph idx="4" type="subTitle"/>
          </p:nvPr>
        </p:nvSpPr>
        <p:spPr>
          <a:xfrm>
            <a:off x="4192521" y="1553072"/>
            <a:ext cx="2505600" cy="478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2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276" name="Google Shape;276;p41"/>
          <p:cNvCxnSpPr/>
          <p:nvPr/>
        </p:nvCxnSpPr>
        <p:spPr>
          <a:xfrm rot="10800000">
            <a:off x="5871613" y="4617589"/>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277" name="Google Shape;277;p41"/>
          <p:cNvCxnSpPr/>
          <p:nvPr/>
        </p:nvCxnSpPr>
        <p:spPr>
          <a:xfrm rot="10800000">
            <a:off x="6600450" y="3577614"/>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278" name="Google Shape;278;p41"/>
          <p:cNvCxnSpPr/>
          <p:nvPr/>
        </p:nvCxnSpPr>
        <p:spPr>
          <a:xfrm rot="10800000">
            <a:off x="7329288" y="4617589"/>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279" name="Google Shape;279;p41"/>
          <p:cNvCxnSpPr/>
          <p:nvPr/>
        </p:nvCxnSpPr>
        <p:spPr>
          <a:xfrm>
            <a:off x="815263" y="-3983650"/>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280" name="Google Shape;280;p41"/>
          <p:cNvCxnSpPr/>
          <p:nvPr/>
        </p:nvCxnSpPr>
        <p:spPr>
          <a:xfrm>
            <a:off x="1544100" y="-2943675"/>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281" name="Google Shape;281;p41"/>
          <p:cNvCxnSpPr/>
          <p:nvPr/>
        </p:nvCxnSpPr>
        <p:spPr>
          <a:xfrm>
            <a:off x="2272938" y="-3983650"/>
            <a:ext cx="0" cy="45135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_2">
    <p:spTree>
      <p:nvGrpSpPr>
        <p:cNvPr id="282" name="Shape 282"/>
        <p:cNvGrpSpPr/>
        <p:nvPr/>
      </p:nvGrpSpPr>
      <p:grpSpPr>
        <a:xfrm>
          <a:off x="0" y="0"/>
          <a:ext cx="0" cy="0"/>
          <a:chOff x="0" y="0"/>
          <a:chExt cx="0" cy="0"/>
        </a:xfrm>
      </p:grpSpPr>
      <p:sp>
        <p:nvSpPr>
          <p:cNvPr id="283" name="Google Shape;283;p4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rgbClr val="013781"/>
        </a:solidFill>
      </p:bgPr>
    </p:bg>
    <p:spTree>
      <p:nvGrpSpPr>
        <p:cNvPr id="37" name="Shape 37"/>
        <p:cNvGrpSpPr/>
        <p:nvPr/>
      </p:nvGrpSpPr>
      <p:grpSpPr>
        <a:xfrm>
          <a:off x="0" y="0"/>
          <a:ext cx="0" cy="0"/>
          <a:chOff x="0" y="0"/>
          <a:chExt cx="0" cy="0"/>
        </a:xfrm>
      </p:grpSpPr>
      <p:sp>
        <p:nvSpPr>
          <p:cNvPr id="38" name="Google Shape;38;p6"/>
          <p:cNvSpPr txBox="1"/>
          <p:nvPr>
            <p:ph type="title"/>
          </p:nvPr>
        </p:nvSpPr>
        <p:spPr>
          <a:xfrm>
            <a:off x="720000" y="292625"/>
            <a:ext cx="7717500" cy="75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cxnSp>
        <p:nvCxnSpPr>
          <p:cNvPr id="39" name="Google Shape;39;p6"/>
          <p:cNvCxnSpPr/>
          <p:nvPr/>
        </p:nvCxnSpPr>
        <p:spPr>
          <a:xfrm>
            <a:off x="0" y="578975"/>
            <a:ext cx="707400" cy="0"/>
          </a:xfrm>
          <a:prstGeom prst="straightConnector1">
            <a:avLst/>
          </a:prstGeom>
          <a:noFill/>
          <a:ln cap="flat" cmpd="sng" w="9525">
            <a:solidFill>
              <a:srgbClr val="FFFFFF"/>
            </a:solidFill>
            <a:prstDash val="solid"/>
            <a:round/>
            <a:headEnd len="med" w="med" type="none"/>
            <a:tailEnd len="med" w="med" type="triangle"/>
          </a:ln>
        </p:spPr>
      </p:cxnSp>
      <p:cxnSp>
        <p:nvCxnSpPr>
          <p:cNvPr id="40" name="Google Shape;40;p6"/>
          <p:cNvCxnSpPr/>
          <p:nvPr/>
        </p:nvCxnSpPr>
        <p:spPr>
          <a:xfrm>
            <a:off x="8429550" y="578975"/>
            <a:ext cx="7074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txBox="1"/>
          <p:nvPr>
            <p:ph type="title"/>
          </p:nvPr>
        </p:nvSpPr>
        <p:spPr>
          <a:xfrm>
            <a:off x="713225" y="539500"/>
            <a:ext cx="6708900" cy="723000"/>
          </a:xfrm>
          <a:prstGeom prst="rect">
            <a:avLst/>
          </a:prstGeom>
        </p:spPr>
        <p:txBody>
          <a:bodyPr anchorCtr="0" anchor="b" bIns="91425" lIns="91425" spcFirstLastPara="1" rIns="91425" wrap="square" tIns="91425">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43" name="Google Shape;43;p7"/>
          <p:cNvSpPr txBox="1"/>
          <p:nvPr>
            <p:ph idx="1" type="subTitle"/>
          </p:nvPr>
        </p:nvSpPr>
        <p:spPr>
          <a:xfrm>
            <a:off x="713225" y="1262500"/>
            <a:ext cx="3516300" cy="27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cxnSp>
        <p:nvCxnSpPr>
          <p:cNvPr id="44" name="Google Shape;44;p7"/>
          <p:cNvCxnSpPr/>
          <p:nvPr/>
        </p:nvCxnSpPr>
        <p:spPr>
          <a:xfrm>
            <a:off x="4688700" y="271005"/>
            <a:ext cx="4455300" cy="0"/>
          </a:xfrm>
          <a:prstGeom prst="straightConnector1">
            <a:avLst/>
          </a:prstGeom>
          <a:noFill/>
          <a:ln cap="flat" cmpd="sng" w="9525">
            <a:solidFill>
              <a:srgbClr val="FFFFFF"/>
            </a:solidFill>
            <a:prstDash val="solid"/>
            <a:round/>
            <a:headEnd len="med" w="med" type="triangle"/>
            <a:tailEnd len="med" w="med" type="none"/>
          </a:ln>
        </p:spPr>
      </p:cxnSp>
      <p:cxnSp>
        <p:nvCxnSpPr>
          <p:cNvPr id="45" name="Google Shape;45;p7"/>
          <p:cNvCxnSpPr/>
          <p:nvPr/>
        </p:nvCxnSpPr>
        <p:spPr>
          <a:xfrm rot="10800000">
            <a:off x="889138" y="2631514"/>
            <a:ext cx="0" cy="45135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8"/>
          <p:cNvSpPr txBox="1"/>
          <p:nvPr>
            <p:ph type="title"/>
          </p:nvPr>
        </p:nvSpPr>
        <p:spPr>
          <a:xfrm>
            <a:off x="713225" y="539500"/>
            <a:ext cx="4388100" cy="1774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48" name="Google Shape;48;p8"/>
          <p:cNvCxnSpPr/>
          <p:nvPr/>
        </p:nvCxnSpPr>
        <p:spPr>
          <a:xfrm>
            <a:off x="7433300" y="277525"/>
            <a:ext cx="4455300" cy="0"/>
          </a:xfrm>
          <a:prstGeom prst="straightConnector1">
            <a:avLst/>
          </a:prstGeom>
          <a:noFill/>
          <a:ln cap="flat" cmpd="sng" w="9525">
            <a:solidFill>
              <a:srgbClr val="FFFFFF"/>
            </a:solidFill>
            <a:prstDash val="solid"/>
            <a:round/>
            <a:headEnd len="med" w="med" type="triangle"/>
            <a:tailEnd len="med" w="med" type="none"/>
          </a:ln>
        </p:spPr>
      </p:cxnSp>
      <p:cxnSp>
        <p:nvCxnSpPr>
          <p:cNvPr id="49" name="Google Shape;49;p8"/>
          <p:cNvCxnSpPr/>
          <p:nvPr/>
        </p:nvCxnSpPr>
        <p:spPr>
          <a:xfrm rot="5400000">
            <a:off x="-1896950" y="4493900"/>
            <a:ext cx="44553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9"/>
          <p:cNvSpPr txBox="1"/>
          <p:nvPr>
            <p:ph type="title"/>
          </p:nvPr>
        </p:nvSpPr>
        <p:spPr>
          <a:xfrm>
            <a:off x="1984138" y="1365713"/>
            <a:ext cx="5175600" cy="1611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700"/>
              <a:buNone/>
              <a:defRPr sz="10000"/>
            </a:lvl1pPr>
            <a:lvl2pPr lvl="1" rtl="0" algn="ctr">
              <a:spcBef>
                <a:spcPts val="0"/>
              </a:spcBef>
              <a:spcAft>
                <a:spcPts val="0"/>
              </a:spcAft>
              <a:buSzPts val="3700"/>
              <a:buNone/>
              <a:defRPr/>
            </a:lvl2pPr>
            <a:lvl3pPr lvl="2" rtl="0" algn="ctr">
              <a:spcBef>
                <a:spcPts val="0"/>
              </a:spcBef>
              <a:spcAft>
                <a:spcPts val="0"/>
              </a:spcAft>
              <a:buSzPts val="3700"/>
              <a:buNone/>
              <a:defRPr/>
            </a:lvl3pPr>
            <a:lvl4pPr lvl="3" rtl="0" algn="ctr">
              <a:spcBef>
                <a:spcPts val="0"/>
              </a:spcBef>
              <a:spcAft>
                <a:spcPts val="0"/>
              </a:spcAft>
              <a:buSzPts val="3700"/>
              <a:buNone/>
              <a:defRPr/>
            </a:lvl4pPr>
            <a:lvl5pPr lvl="4" rtl="0" algn="ctr">
              <a:spcBef>
                <a:spcPts val="0"/>
              </a:spcBef>
              <a:spcAft>
                <a:spcPts val="0"/>
              </a:spcAft>
              <a:buSzPts val="3700"/>
              <a:buNone/>
              <a:defRPr/>
            </a:lvl5pPr>
            <a:lvl6pPr lvl="5" rtl="0" algn="ctr">
              <a:spcBef>
                <a:spcPts val="0"/>
              </a:spcBef>
              <a:spcAft>
                <a:spcPts val="0"/>
              </a:spcAft>
              <a:buSzPts val="3700"/>
              <a:buNone/>
              <a:defRPr/>
            </a:lvl6pPr>
            <a:lvl7pPr lvl="6" rtl="0" algn="ctr">
              <a:spcBef>
                <a:spcPts val="0"/>
              </a:spcBef>
              <a:spcAft>
                <a:spcPts val="0"/>
              </a:spcAft>
              <a:buSzPts val="3700"/>
              <a:buNone/>
              <a:defRPr/>
            </a:lvl7pPr>
            <a:lvl8pPr lvl="7" rtl="0" algn="ctr">
              <a:spcBef>
                <a:spcPts val="0"/>
              </a:spcBef>
              <a:spcAft>
                <a:spcPts val="0"/>
              </a:spcAft>
              <a:buSzPts val="3700"/>
              <a:buNone/>
              <a:defRPr/>
            </a:lvl8pPr>
            <a:lvl9pPr lvl="8" rtl="0" algn="ctr">
              <a:spcBef>
                <a:spcPts val="0"/>
              </a:spcBef>
              <a:spcAft>
                <a:spcPts val="0"/>
              </a:spcAft>
              <a:buSzPts val="3700"/>
              <a:buNone/>
              <a:defRPr/>
            </a:lvl9pPr>
          </a:lstStyle>
          <a:p/>
        </p:txBody>
      </p:sp>
      <p:sp>
        <p:nvSpPr>
          <p:cNvPr id="52" name="Google Shape;52;p9"/>
          <p:cNvSpPr txBox="1"/>
          <p:nvPr>
            <p:ph idx="1" type="subTitle"/>
          </p:nvPr>
        </p:nvSpPr>
        <p:spPr>
          <a:xfrm>
            <a:off x="1985788" y="2976788"/>
            <a:ext cx="5172300" cy="80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53" name="Google Shape;53;p9"/>
          <p:cNvCxnSpPr/>
          <p:nvPr/>
        </p:nvCxnSpPr>
        <p:spPr>
          <a:xfrm>
            <a:off x="356550" y="0"/>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54" name="Google Shape;54;p9"/>
          <p:cNvCxnSpPr/>
          <p:nvPr/>
        </p:nvCxnSpPr>
        <p:spPr>
          <a:xfrm rot="10800000">
            <a:off x="8787313" y="630000"/>
            <a:ext cx="0" cy="45135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sp>
        <p:nvSpPr>
          <p:cNvPr id="56" name="Google Shape;56;p10"/>
          <p:cNvSpPr txBox="1"/>
          <p:nvPr>
            <p:ph type="title"/>
          </p:nvPr>
        </p:nvSpPr>
        <p:spPr>
          <a:xfrm>
            <a:off x="713250" y="539875"/>
            <a:ext cx="7717500" cy="726300"/>
          </a:xfrm>
          <a:prstGeom prst="rect">
            <a:avLst/>
          </a:prstGeom>
          <a:gradFill>
            <a:gsLst>
              <a:gs pos="0">
                <a:schemeClr val="dk2"/>
              </a:gs>
              <a:gs pos="100000">
                <a:schemeClr val="lt2"/>
              </a:gs>
            </a:gsLst>
            <a:lin ang="5400700" scaled="0"/>
          </a:gradFill>
        </p:spPr>
        <p:txBody>
          <a:bodyPr anchorCtr="0" anchor="t" bIns="91425" lIns="91425" spcFirstLastPara="1" rIns="91425" wrap="square" tIns="91425">
            <a:noAutofit/>
          </a:bodyPr>
          <a:lstStyle>
            <a:lvl1pPr lvl="0" rtl="0" algn="ctr">
              <a:spcBef>
                <a:spcPts val="0"/>
              </a:spcBef>
              <a:spcAft>
                <a:spcPts val="0"/>
              </a:spcAft>
              <a:buSzPts val="3700"/>
              <a:buNone/>
              <a:defRPr sz="3200"/>
            </a:lvl1pPr>
            <a:lvl2pPr lvl="1" rtl="0" algn="ctr">
              <a:spcBef>
                <a:spcPts val="0"/>
              </a:spcBef>
              <a:spcAft>
                <a:spcPts val="0"/>
              </a:spcAft>
              <a:buSzPts val="3700"/>
              <a:buNone/>
              <a:defRPr/>
            </a:lvl2pPr>
            <a:lvl3pPr lvl="2" rtl="0" algn="ctr">
              <a:spcBef>
                <a:spcPts val="0"/>
              </a:spcBef>
              <a:spcAft>
                <a:spcPts val="0"/>
              </a:spcAft>
              <a:buSzPts val="3700"/>
              <a:buNone/>
              <a:defRPr/>
            </a:lvl3pPr>
            <a:lvl4pPr lvl="3" rtl="0" algn="ctr">
              <a:spcBef>
                <a:spcPts val="0"/>
              </a:spcBef>
              <a:spcAft>
                <a:spcPts val="0"/>
              </a:spcAft>
              <a:buSzPts val="3700"/>
              <a:buNone/>
              <a:defRPr/>
            </a:lvl4pPr>
            <a:lvl5pPr lvl="4" rtl="0" algn="ctr">
              <a:spcBef>
                <a:spcPts val="0"/>
              </a:spcBef>
              <a:spcAft>
                <a:spcPts val="0"/>
              </a:spcAft>
              <a:buSzPts val="3700"/>
              <a:buNone/>
              <a:defRPr/>
            </a:lvl5pPr>
            <a:lvl6pPr lvl="5" rtl="0" algn="ctr">
              <a:spcBef>
                <a:spcPts val="0"/>
              </a:spcBef>
              <a:spcAft>
                <a:spcPts val="0"/>
              </a:spcAft>
              <a:buSzPts val="3700"/>
              <a:buNone/>
              <a:defRPr/>
            </a:lvl6pPr>
            <a:lvl7pPr lvl="6" rtl="0" algn="ctr">
              <a:spcBef>
                <a:spcPts val="0"/>
              </a:spcBef>
              <a:spcAft>
                <a:spcPts val="0"/>
              </a:spcAft>
              <a:buSzPts val="3700"/>
              <a:buNone/>
              <a:defRPr/>
            </a:lvl7pPr>
            <a:lvl8pPr lvl="7" rtl="0" algn="ctr">
              <a:spcBef>
                <a:spcPts val="0"/>
              </a:spcBef>
              <a:spcAft>
                <a:spcPts val="0"/>
              </a:spcAft>
              <a:buSzPts val="3700"/>
              <a:buNone/>
              <a:defRPr/>
            </a:lvl8pPr>
            <a:lvl9pPr lvl="8" rtl="0" algn="ctr">
              <a:spcBef>
                <a:spcPts val="0"/>
              </a:spcBef>
              <a:spcAft>
                <a:spcPts val="0"/>
              </a:spcAft>
              <a:buSzPts val="3700"/>
              <a:buNone/>
              <a:defRPr/>
            </a:lvl9pPr>
          </a:lstStyle>
          <a:p/>
        </p:txBody>
      </p:sp>
      <p:sp>
        <p:nvSpPr>
          <p:cNvPr id="57" name="Google Shape;57;p10"/>
          <p:cNvSpPr/>
          <p:nvPr/>
        </p:nvSpPr>
        <p:spPr>
          <a:xfrm>
            <a:off x="0" y="0"/>
            <a:ext cx="9144000" cy="5143500"/>
          </a:xfrm>
          <a:prstGeom prst="rect">
            <a:avLst/>
          </a:prstGeom>
          <a:gradFill>
            <a:gsLst>
              <a:gs pos="0">
                <a:srgbClr val="809BCE">
                  <a:alpha val="26666"/>
                </a:srgbClr>
              </a:gs>
              <a:gs pos="100000">
                <a:srgbClr val="A8BCE0">
                  <a:alpha val="2705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 name="Google Shape;58;p10"/>
          <p:cNvCxnSpPr/>
          <p:nvPr/>
        </p:nvCxnSpPr>
        <p:spPr>
          <a:xfrm>
            <a:off x="2344375" y="263746"/>
            <a:ext cx="4455300" cy="0"/>
          </a:xfrm>
          <a:prstGeom prst="straightConnector1">
            <a:avLst/>
          </a:prstGeom>
          <a:noFill/>
          <a:ln cap="flat" cmpd="sng" w="9525">
            <a:solidFill>
              <a:srgbClr val="FFFFFF"/>
            </a:solidFill>
            <a:prstDash val="solid"/>
            <a:round/>
            <a:headEnd len="med" w="med" type="triangle"/>
            <a:tailEnd len="med" w="med" type="none"/>
          </a:ln>
        </p:spPr>
      </p:cxnSp>
      <p:cxnSp>
        <p:nvCxnSpPr>
          <p:cNvPr id="59" name="Google Shape;59;p10"/>
          <p:cNvCxnSpPr/>
          <p:nvPr/>
        </p:nvCxnSpPr>
        <p:spPr>
          <a:xfrm>
            <a:off x="2344375" y="4879746"/>
            <a:ext cx="4455300" cy="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lt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700"/>
              <a:buFont typeface="Poppins SemiBold"/>
              <a:buNone/>
              <a:defRPr sz="37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700"/>
              <a:buFont typeface="Poppins SemiBold"/>
              <a:buNone/>
              <a:defRPr sz="3700">
                <a:solidFill>
                  <a:schemeClr val="dk1"/>
                </a:solidFill>
                <a:latin typeface="Poppins SemiBold"/>
                <a:ea typeface="Poppins SemiBold"/>
                <a:cs typeface="Poppins SemiBold"/>
                <a:sym typeface="Poppins SemiBold"/>
              </a:defRPr>
            </a:lvl2pPr>
            <a:lvl3pPr lvl="2" rtl="0">
              <a:spcBef>
                <a:spcPts val="0"/>
              </a:spcBef>
              <a:spcAft>
                <a:spcPts val="0"/>
              </a:spcAft>
              <a:buClr>
                <a:schemeClr val="dk1"/>
              </a:buClr>
              <a:buSzPts val="3700"/>
              <a:buFont typeface="Poppins SemiBold"/>
              <a:buNone/>
              <a:defRPr sz="3700">
                <a:solidFill>
                  <a:schemeClr val="dk1"/>
                </a:solidFill>
                <a:latin typeface="Poppins SemiBold"/>
                <a:ea typeface="Poppins SemiBold"/>
                <a:cs typeface="Poppins SemiBold"/>
                <a:sym typeface="Poppins SemiBold"/>
              </a:defRPr>
            </a:lvl3pPr>
            <a:lvl4pPr lvl="3" rtl="0">
              <a:spcBef>
                <a:spcPts val="0"/>
              </a:spcBef>
              <a:spcAft>
                <a:spcPts val="0"/>
              </a:spcAft>
              <a:buClr>
                <a:schemeClr val="dk1"/>
              </a:buClr>
              <a:buSzPts val="3700"/>
              <a:buFont typeface="Poppins SemiBold"/>
              <a:buNone/>
              <a:defRPr sz="3700">
                <a:solidFill>
                  <a:schemeClr val="dk1"/>
                </a:solidFill>
                <a:latin typeface="Poppins SemiBold"/>
                <a:ea typeface="Poppins SemiBold"/>
                <a:cs typeface="Poppins SemiBold"/>
                <a:sym typeface="Poppins SemiBold"/>
              </a:defRPr>
            </a:lvl4pPr>
            <a:lvl5pPr lvl="4" rtl="0">
              <a:spcBef>
                <a:spcPts val="0"/>
              </a:spcBef>
              <a:spcAft>
                <a:spcPts val="0"/>
              </a:spcAft>
              <a:buClr>
                <a:schemeClr val="dk1"/>
              </a:buClr>
              <a:buSzPts val="3700"/>
              <a:buFont typeface="Poppins SemiBold"/>
              <a:buNone/>
              <a:defRPr sz="3700">
                <a:solidFill>
                  <a:schemeClr val="dk1"/>
                </a:solidFill>
                <a:latin typeface="Poppins SemiBold"/>
                <a:ea typeface="Poppins SemiBold"/>
                <a:cs typeface="Poppins SemiBold"/>
                <a:sym typeface="Poppins SemiBold"/>
              </a:defRPr>
            </a:lvl5pPr>
            <a:lvl6pPr lvl="5" rtl="0">
              <a:spcBef>
                <a:spcPts val="0"/>
              </a:spcBef>
              <a:spcAft>
                <a:spcPts val="0"/>
              </a:spcAft>
              <a:buClr>
                <a:schemeClr val="dk1"/>
              </a:buClr>
              <a:buSzPts val="3700"/>
              <a:buFont typeface="Poppins SemiBold"/>
              <a:buNone/>
              <a:defRPr sz="3700">
                <a:solidFill>
                  <a:schemeClr val="dk1"/>
                </a:solidFill>
                <a:latin typeface="Poppins SemiBold"/>
                <a:ea typeface="Poppins SemiBold"/>
                <a:cs typeface="Poppins SemiBold"/>
                <a:sym typeface="Poppins SemiBold"/>
              </a:defRPr>
            </a:lvl6pPr>
            <a:lvl7pPr lvl="6" rtl="0">
              <a:spcBef>
                <a:spcPts val="0"/>
              </a:spcBef>
              <a:spcAft>
                <a:spcPts val="0"/>
              </a:spcAft>
              <a:buClr>
                <a:schemeClr val="dk1"/>
              </a:buClr>
              <a:buSzPts val="3700"/>
              <a:buFont typeface="Poppins SemiBold"/>
              <a:buNone/>
              <a:defRPr sz="3700">
                <a:solidFill>
                  <a:schemeClr val="dk1"/>
                </a:solidFill>
                <a:latin typeface="Poppins SemiBold"/>
                <a:ea typeface="Poppins SemiBold"/>
                <a:cs typeface="Poppins SemiBold"/>
                <a:sym typeface="Poppins SemiBold"/>
              </a:defRPr>
            </a:lvl7pPr>
            <a:lvl8pPr lvl="7" rtl="0">
              <a:spcBef>
                <a:spcPts val="0"/>
              </a:spcBef>
              <a:spcAft>
                <a:spcPts val="0"/>
              </a:spcAft>
              <a:buClr>
                <a:schemeClr val="dk1"/>
              </a:buClr>
              <a:buSzPts val="3700"/>
              <a:buFont typeface="Poppins SemiBold"/>
              <a:buNone/>
              <a:defRPr sz="3700">
                <a:solidFill>
                  <a:schemeClr val="dk1"/>
                </a:solidFill>
                <a:latin typeface="Poppins SemiBold"/>
                <a:ea typeface="Poppins SemiBold"/>
                <a:cs typeface="Poppins SemiBold"/>
                <a:sym typeface="Poppins SemiBold"/>
              </a:defRPr>
            </a:lvl8pPr>
            <a:lvl9pPr lvl="8" rtl="0">
              <a:spcBef>
                <a:spcPts val="0"/>
              </a:spcBef>
              <a:spcAft>
                <a:spcPts val="0"/>
              </a:spcAft>
              <a:buClr>
                <a:schemeClr val="dk1"/>
              </a:buClr>
              <a:buSzPts val="3700"/>
              <a:buFont typeface="Poppins SemiBold"/>
              <a:buNone/>
              <a:defRPr sz="3700">
                <a:solidFill>
                  <a:schemeClr val="dk1"/>
                </a:solidFill>
                <a:latin typeface="Poppins SemiBold"/>
                <a:ea typeface="Poppins SemiBold"/>
                <a:cs typeface="Poppins SemiBold"/>
                <a:sym typeface="Poppins Semi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1pPr>
            <a:lvl2pPr indent="-317500" lvl="1" marL="9144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2pPr>
            <a:lvl3pPr indent="-317500" lvl="2" marL="13716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3pPr>
            <a:lvl4pPr indent="-317500" lvl="3" marL="18288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4pPr>
            <a:lvl5pPr indent="-317500" lvl="4" marL="22860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5pPr>
            <a:lvl6pPr indent="-317500" lvl="5" marL="27432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6pPr>
            <a:lvl7pPr indent="-317500" lvl="6" marL="32004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7pPr>
            <a:lvl8pPr indent="-317500" lvl="7" marL="36576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8pPr>
            <a:lvl9pPr indent="-317500" lvl="8" marL="4114800">
              <a:lnSpc>
                <a:spcPct val="115000"/>
              </a:lnSpc>
              <a:spcBef>
                <a:spcPts val="1600"/>
              </a:spcBef>
              <a:spcAft>
                <a:spcPts val="1600"/>
              </a:spcAft>
              <a:buClr>
                <a:schemeClr val="dk1"/>
              </a:buClr>
              <a:buSzPts val="1400"/>
              <a:buFont typeface="Mulish"/>
              <a:buChar char="■"/>
              <a:defRPr>
                <a:solidFill>
                  <a:schemeClr val="dk1"/>
                </a:solidFill>
                <a:latin typeface="Mulish"/>
                <a:ea typeface="Mulish"/>
                <a:cs typeface="Mulish"/>
                <a:sym typeface="Mulish"/>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jp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7.gif"/><Relationship Id="rId4" Type="http://schemas.openxmlformats.org/officeDocument/2006/relationships/image" Target="../media/image15.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2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8.png"/><Relationship Id="rId8"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0.jpg"/><Relationship Id="rId4" Type="http://schemas.openxmlformats.org/officeDocument/2006/relationships/image" Target="../media/image9.jpg"/><Relationship Id="rId5" Type="http://schemas.openxmlformats.org/officeDocument/2006/relationships/image" Target="../media/image5.png"/><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43"/>
          <p:cNvSpPr txBox="1"/>
          <p:nvPr>
            <p:ph type="ctrTitle"/>
          </p:nvPr>
        </p:nvSpPr>
        <p:spPr>
          <a:xfrm>
            <a:off x="2380500" y="539500"/>
            <a:ext cx="4892100" cy="24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Maven Pro"/>
                <a:ea typeface="Maven Pro"/>
                <a:cs typeface="Maven Pro"/>
                <a:sym typeface="Maven Pro"/>
              </a:rPr>
              <a:t>The AI boom</a:t>
            </a:r>
            <a:endParaRPr/>
          </a:p>
        </p:txBody>
      </p:sp>
      <p:sp>
        <p:nvSpPr>
          <p:cNvPr id="289" name="Google Shape;289;p43"/>
          <p:cNvSpPr txBox="1"/>
          <p:nvPr>
            <p:ph idx="1" type="subTitle"/>
          </p:nvPr>
        </p:nvSpPr>
        <p:spPr>
          <a:xfrm>
            <a:off x="2319675" y="1441650"/>
            <a:ext cx="3086100" cy="21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Growth and Impact of Artificial Intelligence (AI):</a:t>
            </a:r>
            <a:endParaRPr/>
          </a:p>
          <a:p>
            <a:pPr indent="0" lvl="0" marL="0" rtl="0" algn="l">
              <a:spcBef>
                <a:spcPts val="0"/>
              </a:spcBef>
              <a:spcAft>
                <a:spcPts val="0"/>
              </a:spcAft>
              <a:buNone/>
            </a:pPr>
            <a:r>
              <a:rPr lang="en"/>
              <a:t>A Decade of Trends in Investment, Research, and Adoption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290" name="Google Shape;290;p43"/>
          <p:cNvCxnSpPr/>
          <p:nvPr/>
        </p:nvCxnSpPr>
        <p:spPr>
          <a:xfrm>
            <a:off x="342713" y="11800"/>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291" name="Google Shape;291;p43"/>
          <p:cNvCxnSpPr/>
          <p:nvPr/>
        </p:nvCxnSpPr>
        <p:spPr>
          <a:xfrm>
            <a:off x="6358300" y="977875"/>
            <a:ext cx="4455300" cy="0"/>
          </a:xfrm>
          <a:prstGeom prst="straightConnector1">
            <a:avLst/>
          </a:prstGeom>
          <a:noFill/>
          <a:ln cap="flat" cmpd="sng" w="9525">
            <a:solidFill>
              <a:srgbClr val="FFFFFF"/>
            </a:solidFill>
            <a:prstDash val="solid"/>
            <a:round/>
            <a:headEnd len="med" w="med" type="triangle"/>
            <a:tailEnd len="med" w="med" type="none"/>
          </a:ln>
        </p:spPr>
      </p:cxnSp>
      <p:pic>
        <p:nvPicPr>
          <p:cNvPr id="292" name="Google Shape;292;p43"/>
          <p:cNvPicPr preferRelativeResize="0"/>
          <p:nvPr/>
        </p:nvPicPr>
        <p:blipFill>
          <a:blip r:embed="rId4">
            <a:alphaModFix/>
          </a:blip>
          <a:stretch>
            <a:fillRect/>
          </a:stretch>
        </p:blipFill>
        <p:spPr>
          <a:xfrm>
            <a:off x="5570200" y="1768500"/>
            <a:ext cx="3243001" cy="2673372"/>
          </a:xfrm>
          <a:prstGeom prst="rect">
            <a:avLst/>
          </a:prstGeom>
          <a:noFill/>
          <a:ln>
            <a:noFill/>
          </a:ln>
        </p:spPr>
      </p:pic>
      <p:sp>
        <p:nvSpPr>
          <p:cNvPr id="293" name="Google Shape;293;p43"/>
          <p:cNvSpPr txBox="1"/>
          <p:nvPr/>
        </p:nvSpPr>
        <p:spPr>
          <a:xfrm>
            <a:off x="2460100" y="3612875"/>
            <a:ext cx="4405500" cy="8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ulish"/>
                <a:ea typeface="Mulish"/>
                <a:cs typeface="Mulish"/>
                <a:sym typeface="Mulish"/>
              </a:rPr>
              <a:t>Presented</a:t>
            </a:r>
            <a:r>
              <a:rPr lang="en">
                <a:solidFill>
                  <a:schemeClr val="dk1"/>
                </a:solidFill>
                <a:latin typeface="Mulish"/>
                <a:ea typeface="Mulish"/>
                <a:cs typeface="Mulish"/>
                <a:sym typeface="Mulish"/>
              </a:rPr>
              <a:t> by Angus Kekwick</a:t>
            </a:r>
            <a:endParaRPr>
              <a:solidFill>
                <a:schemeClr val="dk1"/>
              </a:solidFill>
              <a:latin typeface="Mulish"/>
              <a:ea typeface="Mulish"/>
              <a:cs typeface="Mulish"/>
              <a:sym typeface="Mulish"/>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3781"/>
        </a:solidFill>
      </p:bgPr>
    </p:bg>
    <p:spTree>
      <p:nvGrpSpPr>
        <p:cNvPr id="493" name="Shape 493"/>
        <p:cNvGrpSpPr/>
        <p:nvPr/>
      </p:nvGrpSpPr>
      <p:grpSpPr>
        <a:xfrm>
          <a:off x="0" y="0"/>
          <a:ext cx="0" cy="0"/>
          <a:chOff x="0" y="0"/>
          <a:chExt cx="0" cy="0"/>
        </a:xfrm>
      </p:grpSpPr>
      <p:sp>
        <p:nvSpPr>
          <p:cNvPr id="494" name="Google Shape;494;p52"/>
          <p:cNvSpPr txBox="1"/>
          <p:nvPr>
            <p:ph type="title"/>
          </p:nvPr>
        </p:nvSpPr>
        <p:spPr>
          <a:xfrm>
            <a:off x="759850" y="160325"/>
            <a:ext cx="7717500" cy="115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Surging Momentum: The Rise of AI Paper Publications, 2013-2023</a:t>
            </a:r>
            <a:endParaRPr sz="2100"/>
          </a:p>
          <a:p>
            <a:pPr indent="0" lvl="0" marL="0" rtl="0" algn="ctr">
              <a:spcBef>
                <a:spcPts val="0"/>
              </a:spcBef>
              <a:spcAft>
                <a:spcPts val="0"/>
              </a:spcAft>
              <a:buNone/>
            </a:pPr>
            <a:r>
              <a:t/>
            </a:r>
            <a:endParaRPr sz="2100"/>
          </a:p>
          <a:p>
            <a:pPr indent="0" lvl="0" marL="0" rtl="0" algn="ctr">
              <a:spcBef>
                <a:spcPts val="0"/>
              </a:spcBef>
              <a:spcAft>
                <a:spcPts val="0"/>
              </a:spcAft>
              <a:buNone/>
            </a:pPr>
            <a:r>
              <a:t/>
            </a:r>
            <a:endParaRPr sz="2100"/>
          </a:p>
          <a:p>
            <a:pPr indent="0" lvl="0" marL="0" rtl="0" algn="ctr">
              <a:spcBef>
                <a:spcPts val="0"/>
              </a:spcBef>
              <a:spcAft>
                <a:spcPts val="0"/>
              </a:spcAft>
              <a:buNone/>
            </a:pPr>
            <a:r>
              <a:t/>
            </a:r>
            <a:endParaRPr sz="2100"/>
          </a:p>
          <a:p>
            <a:pPr indent="0" lvl="0" marL="0" rtl="0" algn="ctr">
              <a:spcBef>
                <a:spcPts val="0"/>
              </a:spcBef>
              <a:spcAft>
                <a:spcPts val="0"/>
              </a:spcAft>
              <a:buNone/>
            </a:pPr>
            <a:r>
              <a:t/>
            </a:r>
            <a:endParaRPr sz="2100"/>
          </a:p>
        </p:txBody>
      </p:sp>
      <p:sp>
        <p:nvSpPr>
          <p:cNvPr id="495" name="Google Shape;495;p52"/>
          <p:cNvSpPr txBox="1"/>
          <p:nvPr>
            <p:ph idx="4294967295" type="subTitle"/>
          </p:nvPr>
        </p:nvSpPr>
        <p:spPr>
          <a:xfrm>
            <a:off x="372288" y="2114092"/>
            <a:ext cx="1975200" cy="3513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Transformers a</a:t>
            </a:r>
            <a:r>
              <a:rPr lang="en"/>
              <a:t>r</a:t>
            </a:r>
            <a:r>
              <a:rPr lang="en"/>
              <a:t>e proposed</a:t>
            </a:r>
            <a:endParaRPr/>
          </a:p>
        </p:txBody>
      </p:sp>
      <p:sp>
        <p:nvSpPr>
          <p:cNvPr id="496" name="Google Shape;496;p52"/>
          <p:cNvSpPr txBox="1"/>
          <p:nvPr>
            <p:ph idx="4294967295" type="title"/>
          </p:nvPr>
        </p:nvSpPr>
        <p:spPr>
          <a:xfrm>
            <a:off x="372913" y="1818798"/>
            <a:ext cx="1975200" cy="445800"/>
          </a:xfrm>
          <a:prstGeom prst="rect">
            <a:avLst/>
          </a:prstGeom>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200"/>
              <a:t>In </a:t>
            </a:r>
            <a:r>
              <a:rPr i="1" lang="en" sz="2200"/>
              <a:t>2017</a:t>
            </a:r>
            <a:endParaRPr i="1" sz="2200"/>
          </a:p>
        </p:txBody>
      </p:sp>
      <p:sp>
        <p:nvSpPr>
          <p:cNvPr id="497" name="Google Shape;497;p52"/>
          <p:cNvSpPr txBox="1"/>
          <p:nvPr>
            <p:ph idx="4294967295" type="subTitle"/>
          </p:nvPr>
        </p:nvSpPr>
        <p:spPr>
          <a:xfrm>
            <a:off x="370488" y="3128105"/>
            <a:ext cx="1975200" cy="3513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GPT-1 is released</a:t>
            </a:r>
            <a:endParaRPr/>
          </a:p>
        </p:txBody>
      </p:sp>
      <p:sp>
        <p:nvSpPr>
          <p:cNvPr id="498" name="Google Shape;498;p52"/>
          <p:cNvSpPr txBox="1"/>
          <p:nvPr>
            <p:ph idx="4294967295" type="title"/>
          </p:nvPr>
        </p:nvSpPr>
        <p:spPr>
          <a:xfrm>
            <a:off x="372913" y="2834675"/>
            <a:ext cx="1975200" cy="445800"/>
          </a:xfrm>
          <a:prstGeom prst="rect">
            <a:avLst/>
          </a:prstGeom>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200"/>
              <a:t>In 2018</a:t>
            </a:r>
            <a:endParaRPr sz="2200"/>
          </a:p>
        </p:txBody>
      </p:sp>
      <p:sp>
        <p:nvSpPr>
          <p:cNvPr id="499" name="Google Shape;499;p52"/>
          <p:cNvSpPr txBox="1"/>
          <p:nvPr>
            <p:ph idx="4294967295" type="subTitle"/>
          </p:nvPr>
        </p:nvSpPr>
        <p:spPr>
          <a:xfrm>
            <a:off x="372297" y="3989725"/>
            <a:ext cx="1978800" cy="3513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Chat-GPT </a:t>
            </a:r>
            <a:r>
              <a:rPr lang="en" sz="1200"/>
              <a:t>is</a:t>
            </a:r>
            <a:r>
              <a:rPr lang="en"/>
              <a:t> released to the public</a:t>
            </a:r>
            <a:endParaRPr/>
          </a:p>
        </p:txBody>
      </p:sp>
      <p:sp>
        <p:nvSpPr>
          <p:cNvPr id="500" name="Google Shape;500;p52"/>
          <p:cNvSpPr txBox="1"/>
          <p:nvPr>
            <p:ph idx="4294967295" type="title"/>
          </p:nvPr>
        </p:nvSpPr>
        <p:spPr>
          <a:xfrm>
            <a:off x="372913" y="3696425"/>
            <a:ext cx="1975200" cy="445800"/>
          </a:xfrm>
          <a:prstGeom prst="rect">
            <a:avLst/>
          </a:prstGeom>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200"/>
              <a:t>In </a:t>
            </a:r>
            <a:r>
              <a:rPr i="1" lang="en" sz="2200"/>
              <a:t>2022</a:t>
            </a:r>
            <a:endParaRPr i="1" sz="2200"/>
          </a:p>
        </p:txBody>
      </p:sp>
      <p:grpSp>
        <p:nvGrpSpPr>
          <p:cNvPr id="501" name="Google Shape;501;p52"/>
          <p:cNvGrpSpPr/>
          <p:nvPr/>
        </p:nvGrpSpPr>
        <p:grpSpPr>
          <a:xfrm>
            <a:off x="2385725" y="1339750"/>
            <a:ext cx="6976778" cy="3327859"/>
            <a:chOff x="2385725" y="1339750"/>
            <a:chExt cx="6976778" cy="3327859"/>
          </a:xfrm>
        </p:grpSpPr>
        <p:pic>
          <p:nvPicPr>
            <p:cNvPr id="502" name="Google Shape;502;p52"/>
            <p:cNvPicPr preferRelativeResize="0"/>
            <p:nvPr/>
          </p:nvPicPr>
          <p:blipFill>
            <a:blip r:embed="rId3">
              <a:alphaModFix/>
            </a:blip>
            <a:stretch>
              <a:fillRect/>
            </a:stretch>
          </p:blipFill>
          <p:spPr>
            <a:xfrm>
              <a:off x="2385725" y="1339750"/>
              <a:ext cx="6758276" cy="3202175"/>
            </a:xfrm>
            <a:prstGeom prst="rect">
              <a:avLst/>
            </a:prstGeom>
            <a:noFill/>
            <a:ln>
              <a:noFill/>
            </a:ln>
          </p:spPr>
        </p:pic>
        <p:sp>
          <p:nvSpPr>
            <p:cNvPr id="503" name="Google Shape;503;p52"/>
            <p:cNvSpPr txBox="1"/>
            <p:nvPr/>
          </p:nvSpPr>
          <p:spPr>
            <a:xfrm>
              <a:off x="5106525" y="2621250"/>
              <a:ext cx="39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Mulish"/>
                <a:ea typeface="Mulish"/>
                <a:cs typeface="Mulish"/>
                <a:sym typeface="Mulish"/>
              </a:endParaRPr>
            </a:p>
          </p:txBody>
        </p:sp>
        <p:cxnSp>
          <p:nvCxnSpPr>
            <p:cNvPr id="504" name="Google Shape;504;p52"/>
            <p:cNvCxnSpPr/>
            <p:nvPr/>
          </p:nvCxnSpPr>
          <p:spPr>
            <a:xfrm flipH="1">
              <a:off x="5990501" y="2749709"/>
              <a:ext cx="2700" cy="1275000"/>
            </a:xfrm>
            <a:prstGeom prst="straightConnector1">
              <a:avLst/>
            </a:prstGeom>
            <a:noFill/>
            <a:ln cap="flat" cmpd="sng" w="9525">
              <a:solidFill>
                <a:srgbClr val="0C2E3A"/>
              </a:solidFill>
              <a:prstDash val="solid"/>
              <a:round/>
              <a:headEnd len="med" w="med" type="none"/>
              <a:tailEnd len="med" w="med" type="none"/>
            </a:ln>
          </p:spPr>
        </p:cxnSp>
        <p:cxnSp>
          <p:nvCxnSpPr>
            <p:cNvPr id="505" name="Google Shape;505;p52"/>
            <p:cNvCxnSpPr/>
            <p:nvPr/>
          </p:nvCxnSpPr>
          <p:spPr>
            <a:xfrm>
              <a:off x="5446525" y="3364250"/>
              <a:ext cx="0" cy="668100"/>
            </a:xfrm>
            <a:prstGeom prst="straightConnector1">
              <a:avLst/>
            </a:prstGeom>
            <a:noFill/>
            <a:ln cap="flat" cmpd="sng" w="9525">
              <a:solidFill>
                <a:srgbClr val="0C2E3A"/>
              </a:solidFill>
              <a:prstDash val="solid"/>
              <a:round/>
              <a:headEnd len="med" w="med" type="none"/>
              <a:tailEnd len="med" w="med" type="none"/>
            </a:ln>
          </p:spPr>
        </p:cxnSp>
        <p:cxnSp>
          <p:nvCxnSpPr>
            <p:cNvPr id="506" name="Google Shape;506;p52"/>
            <p:cNvCxnSpPr/>
            <p:nvPr/>
          </p:nvCxnSpPr>
          <p:spPr>
            <a:xfrm flipH="1">
              <a:off x="7971603" y="2066575"/>
              <a:ext cx="9000" cy="1942500"/>
            </a:xfrm>
            <a:prstGeom prst="straightConnector1">
              <a:avLst/>
            </a:prstGeom>
            <a:noFill/>
            <a:ln cap="flat" cmpd="sng" w="9525">
              <a:solidFill>
                <a:srgbClr val="0C2E3A"/>
              </a:solidFill>
              <a:prstDash val="solid"/>
              <a:round/>
              <a:headEnd len="med" w="med" type="none"/>
              <a:tailEnd len="med" w="med" type="none"/>
            </a:ln>
          </p:spPr>
        </p:cxnSp>
        <p:sp>
          <p:nvSpPr>
            <p:cNvPr id="507" name="Google Shape;507;p52"/>
            <p:cNvSpPr txBox="1"/>
            <p:nvPr/>
          </p:nvSpPr>
          <p:spPr>
            <a:xfrm>
              <a:off x="4791168" y="3012408"/>
              <a:ext cx="45114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C2E3A"/>
                  </a:solidFill>
                  <a:latin typeface="Mulish"/>
                  <a:ea typeface="Mulish"/>
                  <a:cs typeface="Mulish"/>
                  <a:sym typeface="Mulish"/>
                </a:rPr>
                <a:t>Transformers</a:t>
              </a:r>
              <a:endParaRPr>
                <a:solidFill>
                  <a:srgbClr val="0C2E3A"/>
                </a:solidFill>
                <a:latin typeface="Mulish"/>
                <a:ea typeface="Mulish"/>
                <a:cs typeface="Mulish"/>
                <a:sym typeface="Mulish"/>
              </a:endParaRPr>
            </a:p>
          </p:txBody>
        </p:sp>
        <p:sp>
          <p:nvSpPr>
            <p:cNvPr id="508" name="Google Shape;508;p52"/>
            <p:cNvSpPr txBox="1"/>
            <p:nvPr/>
          </p:nvSpPr>
          <p:spPr>
            <a:xfrm>
              <a:off x="5665589" y="2465411"/>
              <a:ext cx="36969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C2E3A"/>
                  </a:solidFill>
                  <a:latin typeface="Mulish"/>
                  <a:ea typeface="Mulish"/>
                  <a:cs typeface="Mulish"/>
                  <a:sym typeface="Mulish"/>
                </a:rPr>
                <a:t>GPT-1</a:t>
              </a:r>
              <a:endParaRPr>
                <a:solidFill>
                  <a:srgbClr val="0C2E3A"/>
                </a:solidFill>
                <a:latin typeface="Mulish"/>
                <a:ea typeface="Mulish"/>
                <a:cs typeface="Mulish"/>
                <a:sym typeface="Mulish"/>
              </a:endParaRPr>
            </a:p>
          </p:txBody>
        </p:sp>
        <p:sp>
          <p:nvSpPr>
            <p:cNvPr id="509" name="Google Shape;509;p52"/>
            <p:cNvSpPr txBox="1"/>
            <p:nvPr/>
          </p:nvSpPr>
          <p:spPr>
            <a:xfrm>
              <a:off x="7566027" y="1606745"/>
              <a:ext cx="1341657" cy="45983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C2E3A"/>
                  </a:solidFill>
                  <a:latin typeface="Mulish"/>
                  <a:ea typeface="Mulish"/>
                  <a:cs typeface="Mulish"/>
                  <a:sym typeface="Mulish"/>
                </a:rPr>
                <a:t>Chat-GPT</a:t>
              </a:r>
              <a:endParaRPr>
                <a:solidFill>
                  <a:srgbClr val="0C2E3A"/>
                </a:solidFill>
                <a:latin typeface="Mulish"/>
                <a:ea typeface="Mulish"/>
                <a:cs typeface="Mulish"/>
                <a:sym typeface="Mulish"/>
              </a:endParaRPr>
            </a:p>
          </p:txBody>
        </p:sp>
        <p:sp>
          <p:nvSpPr>
            <p:cNvPr id="510" name="Google Shape;510;p52"/>
            <p:cNvSpPr txBox="1"/>
            <p:nvPr/>
          </p:nvSpPr>
          <p:spPr>
            <a:xfrm>
              <a:off x="6927103" y="4207709"/>
              <a:ext cx="24354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C2E3A"/>
                  </a:solidFill>
                  <a:latin typeface="Mulish"/>
                  <a:ea typeface="Mulish"/>
                  <a:cs typeface="Mulish"/>
                  <a:sym typeface="Mulish"/>
                </a:rPr>
                <a:t>covid</a:t>
              </a:r>
              <a:endParaRPr>
                <a:solidFill>
                  <a:srgbClr val="0C2E3A"/>
                </a:solidFill>
                <a:latin typeface="Mulish"/>
                <a:ea typeface="Mulish"/>
                <a:cs typeface="Mulish"/>
                <a:sym typeface="Mulish"/>
              </a:endParaRPr>
            </a:p>
          </p:txBody>
        </p:sp>
      </p:grpSp>
      <p:sp>
        <p:nvSpPr>
          <p:cNvPr id="511" name="Google Shape;511;p52"/>
          <p:cNvSpPr txBox="1"/>
          <p:nvPr/>
        </p:nvSpPr>
        <p:spPr>
          <a:xfrm>
            <a:off x="2866400" y="4794950"/>
            <a:ext cx="4475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Mulish"/>
                <a:ea typeface="Mulish"/>
                <a:cs typeface="Mulish"/>
                <a:sym typeface="Mulish"/>
              </a:rPr>
              <a:t>Source: arxiv.org AI academic papers metadata</a:t>
            </a:r>
            <a:endParaRPr sz="1100">
              <a:solidFill>
                <a:schemeClr val="dk1"/>
              </a:solidFill>
              <a:latin typeface="Mulish"/>
              <a:ea typeface="Mulish"/>
              <a:cs typeface="Mulish"/>
              <a:sym typeface="Mulish"/>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3781"/>
        </a:solidFill>
      </p:bgPr>
    </p:bg>
    <p:spTree>
      <p:nvGrpSpPr>
        <p:cNvPr id="515" name="Shape 515"/>
        <p:cNvGrpSpPr/>
        <p:nvPr/>
      </p:nvGrpSpPr>
      <p:grpSpPr>
        <a:xfrm>
          <a:off x="0" y="0"/>
          <a:ext cx="0" cy="0"/>
          <a:chOff x="0" y="0"/>
          <a:chExt cx="0" cy="0"/>
        </a:xfrm>
      </p:grpSpPr>
      <p:sp>
        <p:nvSpPr>
          <p:cNvPr id="516" name="Google Shape;516;p53"/>
          <p:cNvSpPr txBox="1"/>
          <p:nvPr>
            <p:ph type="title"/>
          </p:nvPr>
        </p:nvSpPr>
        <p:spPr>
          <a:xfrm>
            <a:off x="720000" y="216425"/>
            <a:ext cx="77175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Surging Momentum: The Rise of AI Paper Publications, 2013-2023</a:t>
            </a:r>
            <a:endParaRPr sz="2900"/>
          </a:p>
        </p:txBody>
      </p:sp>
      <p:sp>
        <p:nvSpPr>
          <p:cNvPr id="517" name="Google Shape;517;p53"/>
          <p:cNvSpPr txBox="1"/>
          <p:nvPr/>
        </p:nvSpPr>
        <p:spPr>
          <a:xfrm>
            <a:off x="-139850" y="1280075"/>
            <a:ext cx="2659800" cy="2524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Font typeface="Mulish"/>
              <a:buChar char="●"/>
            </a:pPr>
            <a:r>
              <a:rPr lang="en" sz="1200">
                <a:solidFill>
                  <a:schemeClr val="dk1"/>
                </a:solidFill>
                <a:latin typeface="Mulish"/>
                <a:ea typeface="Mulish"/>
                <a:cs typeface="Mulish"/>
                <a:sym typeface="Mulish"/>
              </a:rPr>
              <a:t>Papers released 4x in 3 years between 2017 and 2020.</a:t>
            </a:r>
            <a:endParaRPr sz="1200">
              <a:solidFill>
                <a:schemeClr val="dk1"/>
              </a:solidFill>
              <a:latin typeface="Mulish"/>
              <a:ea typeface="Mulish"/>
              <a:cs typeface="Mulish"/>
              <a:sym typeface="Mulish"/>
            </a:endParaRPr>
          </a:p>
          <a:p>
            <a:pPr indent="0" lvl="0" marL="457200" rtl="0" algn="l">
              <a:lnSpc>
                <a:spcPct val="115000"/>
              </a:lnSpc>
              <a:spcBef>
                <a:spcPts val="0"/>
              </a:spcBef>
              <a:spcAft>
                <a:spcPts val="0"/>
              </a:spcAft>
              <a:buNone/>
            </a:pPr>
            <a:r>
              <a:t/>
            </a:r>
            <a:endParaRPr sz="1200">
              <a:solidFill>
                <a:schemeClr val="dk1"/>
              </a:solidFill>
              <a:latin typeface="Mulish"/>
              <a:ea typeface="Mulish"/>
              <a:cs typeface="Mulish"/>
              <a:sym typeface="Mulish"/>
            </a:endParaRPr>
          </a:p>
          <a:p>
            <a:pPr indent="-304800" lvl="0" marL="457200" rtl="0" algn="l">
              <a:lnSpc>
                <a:spcPct val="115000"/>
              </a:lnSpc>
              <a:spcBef>
                <a:spcPts val="0"/>
              </a:spcBef>
              <a:spcAft>
                <a:spcPts val="0"/>
              </a:spcAft>
              <a:buClr>
                <a:schemeClr val="dk1"/>
              </a:buClr>
              <a:buSzPts val="1200"/>
              <a:buFont typeface="Mulish"/>
              <a:buChar char="●"/>
            </a:pPr>
            <a:r>
              <a:rPr lang="en" sz="1200">
                <a:solidFill>
                  <a:schemeClr val="dk1"/>
                </a:solidFill>
                <a:latin typeface="Mulish"/>
                <a:ea typeface="Mulish"/>
                <a:cs typeface="Mulish"/>
                <a:sym typeface="Mulish"/>
              </a:rPr>
              <a:t>Machine Learning growth spiked started in 2018.</a:t>
            </a:r>
            <a:endParaRPr sz="1200">
              <a:solidFill>
                <a:schemeClr val="dk1"/>
              </a:solidFill>
              <a:latin typeface="Mulish"/>
              <a:ea typeface="Mulish"/>
              <a:cs typeface="Mulish"/>
              <a:sym typeface="Mulish"/>
            </a:endParaRPr>
          </a:p>
          <a:p>
            <a:pPr indent="0" lvl="0" marL="457200" rtl="0" algn="l">
              <a:lnSpc>
                <a:spcPct val="115000"/>
              </a:lnSpc>
              <a:spcBef>
                <a:spcPts val="0"/>
              </a:spcBef>
              <a:spcAft>
                <a:spcPts val="0"/>
              </a:spcAft>
              <a:buNone/>
            </a:pPr>
            <a:r>
              <a:t/>
            </a:r>
            <a:endParaRPr sz="1200">
              <a:solidFill>
                <a:schemeClr val="dk1"/>
              </a:solidFill>
              <a:latin typeface="Mulish"/>
              <a:ea typeface="Mulish"/>
              <a:cs typeface="Mulish"/>
              <a:sym typeface="Mulish"/>
            </a:endParaRPr>
          </a:p>
          <a:p>
            <a:pPr indent="-304800" lvl="0" marL="457200" rtl="0" algn="l">
              <a:lnSpc>
                <a:spcPct val="115000"/>
              </a:lnSpc>
              <a:spcBef>
                <a:spcPts val="0"/>
              </a:spcBef>
              <a:spcAft>
                <a:spcPts val="0"/>
              </a:spcAft>
              <a:buClr>
                <a:schemeClr val="dk1"/>
              </a:buClr>
              <a:buSzPts val="1200"/>
              <a:buFont typeface="Mulish"/>
              <a:buChar char="●"/>
            </a:pPr>
            <a:r>
              <a:rPr lang="en" sz="1200">
                <a:solidFill>
                  <a:schemeClr val="dk1"/>
                </a:solidFill>
                <a:latin typeface="Mulish"/>
                <a:ea typeface="Mulish"/>
                <a:cs typeface="Mulish"/>
                <a:sym typeface="Mulish"/>
              </a:rPr>
              <a:t>Other categories' caught up, </a:t>
            </a:r>
            <a:r>
              <a:rPr lang="en" sz="1200">
                <a:solidFill>
                  <a:schemeClr val="dk1"/>
                </a:solidFill>
                <a:latin typeface="Mulish"/>
                <a:ea typeface="Mulish"/>
                <a:cs typeface="Mulish"/>
                <a:sym typeface="Mulish"/>
              </a:rPr>
              <a:t>spiking</a:t>
            </a:r>
            <a:r>
              <a:rPr lang="en" sz="1200">
                <a:solidFill>
                  <a:schemeClr val="dk1"/>
                </a:solidFill>
                <a:latin typeface="Mulish"/>
                <a:ea typeface="Mulish"/>
                <a:cs typeface="Mulish"/>
                <a:sym typeface="Mulish"/>
              </a:rPr>
              <a:t> at the beginning of 2020.</a:t>
            </a:r>
            <a:endParaRPr sz="1200">
              <a:solidFill>
                <a:schemeClr val="dk1"/>
              </a:solidFill>
              <a:latin typeface="Mulish"/>
              <a:ea typeface="Mulish"/>
              <a:cs typeface="Mulish"/>
              <a:sym typeface="Mulish"/>
            </a:endParaRPr>
          </a:p>
          <a:p>
            <a:pPr indent="0" lvl="0" marL="0" rtl="0" algn="l">
              <a:spcBef>
                <a:spcPts val="0"/>
              </a:spcBef>
              <a:spcAft>
                <a:spcPts val="0"/>
              </a:spcAft>
              <a:buNone/>
            </a:pPr>
            <a:r>
              <a:t/>
            </a:r>
            <a:endParaRPr>
              <a:solidFill>
                <a:schemeClr val="dk1"/>
              </a:solidFill>
              <a:latin typeface="Mulish"/>
              <a:ea typeface="Mulish"/>
              <a:cs typeface="Mulish"/>
              <a:sym typeface="Mulish"/>
            </a:endParaRPr>
          </a:p>
        </p:txBody>
      </p:sp>
      <p:sp>
        <p:nvSpPr>
          <p:cNvPr id="518" name="Google Shape;518;p53"/>
          <p:cNvSpPr txBox="1"/>
          <p:nvPr/>
        </p:nvSpPr>
        <p:spPr>
          <a:xfrm>
            <a:off x="155850" y="3830425"/>
            <a:ext cx="23295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latin typeface="Mulish"/>
                <a:ea typeface="Mulish"/>
                <a:cs typeface="Mulish"/>
                <a:sym typeface="Mulish"/>
              </a:rPr>
              <a:t>All AI categories have shown consistent, significant growth over the last decade (excluding covid).</a:t>
            </a:r>
            <a:endParaRPr b="1">
              <a:latin typeface="Mulish"/>
              <a:ea typeface="Mulish"/>
              <a:cs typeface="Mulish"/>
              <a:sym typeface="Mulish"/>
            </a:endParaRPr>
          </a:p>
        </p:txBody>
      </p:sp>
      <p:grpSp>
        <p:nvGrpSpPr>
          <p:cNvPr id="519" name="Google Shape;519;p53"/>
          <p:cNvGrpSpPr/>
          <p:nvPr/>
        </p:nvGrpSpPr>
        <p:grpSpPr>
          <a:xfrm>
            <a:off x="119538" y="3793348"/>
            <a:ext cx="2329510" cy="172846"/>
            <a:chOff x="271925" y="3550725"/>
            <a:chExt cx="2882700" cy="196975"/>
          </a:xfrm>
        </p:grpSpPr>
        <p:cxnSp>
          <p:nvCxnSpPr>
            <p:cNvPr id="520" name="Google Shape;520;p53"/>
            <p:cNvCxnSpPr/>
            <p:nvPr/>
          </p:nvCxnSpPr>
          <p:spPr>
            <a:xfrm>
              <a:off x="287475" y="3553300"/>
              <a:ext cx="0" cy="194400"/>
            </a:xfrm>
            <a:prstGeom prst="straightConnector1">
              <a:avLst/>
            </a:prstGeom>
            <a:noFill/>
            <a:ln cap="flat" cmpd="sng" w="38100">
              <a:solidFill>
                <a:schemeClr val="dk1"/>
              </a:solidFill>
              <a:prstDash val="solid"/>
              <a:round/>
              <a:headEnd len="med" w="med" type="none"/>
              <a:tailEnd len="med" w="med" type="none"/>
            </a:ln>
          </p:spPr>
        </p:cxnSp>
        <p:grpSp>
          <p:nvGrpSpPr>
            <p:cNvPr id="521" name="Google Shape;521;p53"/>
            <p:cNvGrpSpPr/>
            <p:nvPr/>
          </p:nvGrpSpPr>
          <p:grpSpPr>
            <a:xfrm>
              <a:off x="271925" y="3550725"/>
              <a:ext cx="2882700" cy="196975"/>
              <a:chOff x="271925" y="3550725"/>
              <a:chExt cx="2882700" cy="196975"/>
            </a:xfrm>
          </p:grpSpPr>
          <p:cxnSp>
            <p:nvCxnSpPr>
              <p:cNvPr id="522" name="Google Shape;522;p53"/>
              <p:cNvCxnSpPr/>
              <p:nvPr/>
            </p:nvCxnSpPr>
            <p:spPr>
              <a:xfrm>
                <a:off x="3131175" y="3553300"/>
                <a:ext cx="0" cy="194400"/>
              </a:xfrm>
              <a:prstGeom prst="straightConnector1">
                <a:avLst/>
              </a:prstGeom>
              <a:noFill/>
              <a:ln cap="flat" cmpd="sng" w="38100">
                <a:solidFill>
                  <a:schemeClr val="dk1"/>
                </a:solidFill>
                <a:prstDash val="solid"/>
                <a:round/>
                <a:headEnd len="med" w="med" type="none"/>
                <a:tailEnd len="med" w="med" type="none"/>
              </a:ln>
            </p:spPr>
          </p:cxnSp>
          <p:cxnSp>
            <p:nvCxnSpPr>
              <p:cNvPr id="523" name="Google Shape;523;p53"/>
              <p:cNvCxnSpPr/>
              <p:nvPr/>
            </p:nvCxnSpPr>
            <p:spPr>
              <a:xfrm>
                <a:off x="271925" y="3550725"/>
                <a:ext cx="2882700" cy="7800"/>
              </a:xfrm>
              <a:prstGeom prst="straightConnector1">
                <a:avLst/>
              </a:prstGeom>
              <a:noFill/>
              <a:ln cap="flat" cmpd="sng" w="38100">
                <a:solidFill>
                  <a:schemeClr val="dk1"/>
                </a:solidFill>
                <a:prstDash val="solid"/>
                <a:round/>
                <a:headEnd len="med" w="med" type="none"/>
                <a:tailEnd len="med" w="med" type="none"/>
              </a:ln>
            </p:spPr>
          </p:cxnSp>
        </p:grpSp>
      </p:grpSp>
      <p:grpSp>
        <p:nvGrpSpPr>
          <p:cNvPr id="524" name="Google Shape;524;p53"/>
          <p:cNvGrpSpPr/>
          <p:nvPr/>
        </p:nvGrpSpPr>
        <p:grpSpPr>
          <a:xfrm flipH="1" rot="10800000">
            <a:off x="119538" y="4813582"/>
            <a:ext cx="2329510" cy="172846"/>
            <a:chOff x="271925" y="3550725"/>
            <a:chExt cx="2882700" cy="196975"/>
          </a:xfrm>
        </p:grpSpPr>
        <p:cxnSp>
          <p:nvCxnSpPr>
            <p:cNvPr id="525" name="Google Shape;525;p53"/>
            <p:cNvCxnSpPr/>
            <p:nvPr/>
          </p:nvCxnSpPr>
          <p:spPr>
            <a:xfrm>
              <a:off x="287475" y="3553300"/>
              <a:ext cx="0" cy="194400"/>
            </a:xfrm>
            <a:prstGeom prst="straightConnector1">
              <a:avLst/>
            </a:prstGeom>
            <a:noFill/>
            <a:ln cap="flat" cmpd="sng" w="38100">
              <a:solidFill>
                <a:schemeClr val="dk1"/>
              </a:solidFill>
              <a:prstDash val="solid"/>
              <a:round/>
              <a:headEnd len="med" w="med" type="none"/>
              <a:tailEnd len="med" w="med" type="none"/>
            </a:ln>
          </p:spPr>
        </p:cxnSp>
        <p:grpSp>
          <p:nvGrpSpPr>
            <p:cNvPr id="526" name="Google Shape;526;p53"/>
            <p:cNvGrpSpPr/>
            <p:nvPr/>
          </p:nvGrpSpPr>
          <p:grpSpPr>
            <a:xfrm>
              <a:off x="271925" y="3550725"/>
              <a:ext cx="2882700" cy="196975"/>
              <a:chOff x="271925" y="3550725"/>
              <a:chExt cx="2882700" cy="196975"/>
            </a:xfrm>
          </p:grpSpPr>
          <p:cxnSp>
            <p:nvCxnSpPr>
              <p:cNvPr id="527" name="Google Shape;527;p53"/>
              <p:cNvCxnSpPr/>
              <p:nvPr/>
            </p:nvCxnSpPr>
            <p:spPr>
              <a:xfrm>
                <a:off x="3131175" y="3553300"/>
                <a:ext cx="0" cy="194400"/>
              </a:xfrm>
              <a:prstGeom prst="straightConnector1">
                <a:avLst/>
              </a:prstGeom>
              <a:noFill/>
              <a:ln cap="flat" cmpd="sng" w="38100">
                <a:solidFill>
                  <a:schemeClr val="dk1"/>
                </a:solidFill>
                <a:prstDash val="solid"/>
                <a:round/>
                <a:headEnd len="med" w="med" type="none"/>
                <a:tailEnd len="med" w="med" type="none"/>
              </a:ln>
            </p:spPr>
          </p:cxnSp>
          <p:cxnSp>
            <p:nvCxnSpPr>
              <p:cNvPr id="528" name="Google Shape;528;p53"/>
              <p:cNvCxnSpPr/>
              <p:nvPr/>
            </p:nvCxnSpPr>
            <p:spPr>
              <a:xfrm>
                <a:off x="271925" y="3550725"/>
                <a:ext cx="2882700" cy="7800"/>
              </a:xfrm>
              <a:prstGeom prst="straightConnector1">
                <a:avLst/>
              </a:prstGeom>
              <a:noFill/>
              <a:ln cap="flat" cmpd="sng" w="38100">
                <a:solidFill>
                  <a:schemeClr val="dk1"/>
                </a:solidFill>
                <a:prstDash val="solid"/>
                <a:round/>
                <a:headEnd len="med" w="med" type="none"/>
                <a:tailEnd len="med" w="med" type="none"/>
              </a:ln>
            </p:spPr>
          </p:cxnSp>
        </p:grpSp>
      </p:grpSp>
      <p:sp>
        <p:nvSpPr>
          <p:cNvPr id="529" name="Google Shape;529;p53"/>
          <p:cNvSpPr txBox="1"/>
          <p:nvPr/>
        </p:nvSpPr>
        <p:spPr>
          <a:xfrm>
            <a:off x="3371525" y="4526100"/>
            <a:ext cx="4475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Mulish"/>
                <a:ea typeface="Mulish"/>
                <a:cs typeface="Mulish"/>
                <a:sym typeface="Mulish"/>
              </a:rPr>
              <a:t>Source: arxiv.org AI academic papers metadata</a:t>
            </a:r>
            <a:endParaRPr sz="1100">
              <a:solidFill>
                <a:schemeClr val="dk1"/>
              </a:solidFill>
              <a:latin typeface="Mulish"/>
              <a:ea typeface="Mulish"/>
              <a:cs typeface="Mulish"/>
              <a:sym typeface="Mulish"/>
            </a:endParaRPr>
          </a:p>
        </p:txBody>
      </p:sp>
      <p:grpSp>
        <p:nvGrpSpPr>
          <p:cNvPr id="530" name="Google Shape;530;p53"/>
          <p:cNvGrpSpPr/>
          <p:nvPr/>
        </p:nvGrpSpPr>
        <p:grpSpPr>
          <a:xfrm>
            <a:off x="2485431" y="1280079"/>
            <a:ext cx="6846313" cy="3327859"/>
            <a:chOff x="2385725" y="1339750"/>
            <a:chExt cx="6976778" cy="3327859"/>
          </a:xfrm>
        </p:grpSpPr>
        <p:pic>
          <p:nvPicPr>
            <p:cNvPr id="531" name="Google Shape;531;p53"/>
            <p:cNvPicPr preferRelativeResize="0"/>
            <p:nvPr/>
          </p:nvPicPr>
          <p:blipFill>
            <a:blip r:embed="rId3">
              <a:alphaModFix/>
            </a:blip>
            <a:stretch>
              <a:fillRect/>
            </a:stretch>
          </p:blipFill>
          <p:spPr>
            <a:xfrm>
              <a:off x="2385725" y="1339750"/>
              <a:ext cx="6758276" cy="3202175"/>
            </a:xfrm>
            <a:prstGeom prst="rect">
              <a:avLst/>
            </a:prstGeom>
            <a:noFill/>
            <a:ln>
              <a:noFill/>
            </a:ln>
          </p:spPr>
        </p:pic>
        <p:sp>
          <p:nvSpPr>
            <p:cNvPr id="532" name="Google Shape;532;p53"/>
            <p:cNvSpPr txBox="1"/>
            <p:nvPr/>
          </p:nvSpPr>
          <p:spPr>
            <a:xfrm>
              <a:off x="5106525" y="2621250"/>
              <a:ext cx="39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Mulish"/>
                <a:ea typeface="Mulish"/>
                <a:cs typeface="Mulish"/>
                <a:sym typeface="Mulish"/>
              </a:endParaRPr>
            </a:p>
          </p:txBody>
        </p:sp>
        <p:cxnSp>
          <p:nvCxnSpPr>
            <p:cNvPr id="533" name="Google Shape;533;p53"/>
            <p:cNvCxnSpPr/>
            <p:nvPr/>
          </p:nvCxnSpPr>
          <p:spPr>
            <a:xfrm flipH="1">
              <a:off x="5990501" y="2749709"/>
              <a:ext cx="2700" cy="1275000"/>
            </a:xfrm>
            <a:prstGeom prst="straightConnector1">
              <a:avLst/>
            </a:prstGeom>
            <a:noFill/>
            <a:ln cap="flat" cmpd="sng" w="9525">
              <a:solidFill>
                <a:srgbClr val="0C2E3A"/>
              </a:solidFill>
              <a:prstDash val="solid"/>
              <a:round/>
              <a:headEnd len="med" w="med" type="none"/>
              <a:tailEnd len="med" w="med" type="none"/>
            </a:ln>
          </p:spPr>
        </p:cxnSp>
        <p:cxnSp>
          <p:nvCxnSpPr>
            <p:cNvPr id="534" name="Google Shape;534;p53"/>
            <p:cNvCxnSpPr/>
            <p:nvPr/>
          </p:nvCxnSpPr>
          <p:spPr>
            <a:xfrm>
              <a:off x="5446525" y="3364250"/>
              <a:ext cx="0" cy="668100"/>
            </a:xfrm>
            <a:prstGeom prst="straightConnector1">
              <a:avLst/>
            </a:prstGeom>
            <a:noFill/>
            <a:ln cap="flat" cmpd="sng" w="9525">
              <a:solidFill>
                <a:srgbClr val="0C2E3A"/>
              </a:solidFill>
              <a:prstDash val="solid"/>
              <a:round/>
              <a:headEnd len="med" w="med" type="none"/>
              <a:tailEnd len="med" w="med" type="none"/>
            </a:ln>
          </p:spPr>
        </p:cxnSp>
        <p:cxnSp>
          <p:nvCxnSpPr>
            <p:cNvPr id="535" name="Google Shape;535;p53"/>
            <p:cNvCxnSpPr/>
            <p:nvPr/>
          </p:nvCxnSpPr>
          <p:spPr>
            <a:xfrm flipH="1">
              <a:off x="7971603" y="2066575"/>
              <a:ext cx="9000" cy="1942500"/>
            </a:xfrm>
            <a:prstGeom prst="straightConnector1">
              <a:avLst/>
            </a:prstGeom>
            <a:noFill/>
            <a:ln cap="flat" cmpd="sng" w="9525">
              <a:solidFill>
                <a:srgbClr val="0C2E3A"/>
              </a:solidFill>
              <a:prstDash val="solid"/>
              <a:round/>
              <a:headEnd len="med" w="med" type="none"/>
              <a:tailEnd len="med" w="med" type="none"/>
            </a:ln>
          </p:spPr>
        </p:cxnSp>
        <p:sp>
          <p:nvSpPr>
            <p:cNvPr id="536" name="Google Shape;536;p53"/>
            <p:cNvSpPr txBox="1"/>
            <p:nvPr/>
          </p:nvSpPr>
          <p:spPr>
            <a:xfrm>
              <a:off x="4791168" y="3012408"/>
              <a:ext cx="45114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C2E3A"/>
                  </a:solidFill>
                  <a:latin typeface="Mulish"/>
                  <a:ea typeface="Mulish"/>
                  <a:cs typeface="Mulish"/>
                  <a:sym typeface="Mulish"/>
                </a:rPr>
                <a:t>Transformers</a:t>
              </a:r>
              <a:endParaRPr>
                <a:solidFill>
                  <a:srgbClr val="0C2E3A"/>
                </a:solidFill>
                <a:latin typeface="Mulish"/>
                <a:ea typeface="Mulish"/>
                <a:cs typeface="Mulish"/>
                <a:sym typeface="Mulish"/>
              </a:endParaRPr>
            </a:p>
          </p:txBody>
        </p:sp>
        <p:sp>
          <p:nvSpPr>
            <p:cNvPr id="537" name="Google Shape;537;p53"/>
            <p:cNvSpPr txBox="1"/>
            <p:nvPr/>
          </p:nvSpPr>
          <p:spPr>
            <a:xfrm>
              <a:off x="5665589" y="2465411"/>
              <a:ext cx="36969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C2E3A"/>
                  </a:solidFill>
                  <a:latin typeface="Mulish"/>
                  <a:ea typeface="Mulish"/>
                  <a:cs typeface="Mulish"/>
                  <a:sym typeface="Mulish"/>
                </a:rPr>
                <a:t>GPT-1</a:t>
              </a:r>
              <a:endParaRPr>
                <a:solidFill>
                  <a:srgbClr val="0C2E3A"/>
                </a:solidFill>
                <a:latin typeface="Mulish"/>
                <a:ea typeface="Mulish"/>
                <a:cs typeface="Mulish"/>
                <a:sym typeface="Mulish"/>
              </a:endParaRPr>
            </a:p>
          </p:txBody>
        </p:sp>
        <p:sp>
          <p:nvSpPr>
            <p:cNvPr id="538" name="Google Shape;538;p53"/>
            <p:cNvSpPr txBox="1"/>
            <p:nvPr/>
          </p:nvSpPr>
          <p:spPr>
            <a:xfrm>
              <a:off x="7566027" y="1606745"/>
              <a:ext cx="13416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C2E3A"/>
                  </a:solidFill>
                  <a:latin typeface="Mulish"/>
                  <a:ea typeface="Mulish"/>
                  <a:cs typeface="Mulish"/>
                  <a:sym typeface="Mulish"/>
                </a:rPr>
                <a:t>Chat-GPT</a:t>
              </a:r>
              <a:endParaRPr>
                <a:solidFill>
                  <a:srgbClr val="0C2E3A"/>
                </a:solidFill>
                <a:latin typeface="Mulish"/>
                <a:ea typeface="Mulish"/>
                <a:cs typeface="Mulish"/>
                <a:sym typeface="Mulish"/>
              </a:endParaRPr>
            </a:p>
          </p:txBody>
        </p:sp>
        <p:sp>
          <p:nvSpPr>
            <p:cNvPr id="539" name="Google Shape;539;p53"/>
            <p:cNvSpPr txBox="1"/>
            <p:nvPr/>
          </p:nvSpPr>
          <p:spPr>
            <a:xfrm>
              <a:off x="6927103" y="4207709"/>
              <a:ext cx="24354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C2E3A"/>
                  </a:solidFill>
                  <a:latin typeface="Mulish"/>
                  <a:ea typeface="Mulish"/>
                  <a:cs typeface="Mulish"/>
                  <a:sym typeface="Mulish"/>
                </a:rPr>
                <a:t>covid</a:t>
              </a:r>
              <a:endParaRPr>
                <a:solidFill>
                  <a:srgbClr val="0C2E3A"/>
                </a:solidFill>
                <a:latin typeface="Mulish"/>
                <a:ea typeface="Mulish"/>
                <a:cs typeface="Mulish"/>
                <a:sym typeface="Mulish"/>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3781"/>
        </a:solidFill>
      </p:bgPr>
    </p:bg>
    <p:spTree>
      <p:nvGrpSpPr>
        <p:cNvPr id="543" name="Shape 543"/>
        <p:cNvGrpSpPr/>
        <p:nvPr/>
      </p:nvGrpSpPr>
      <p:grpSpPr>
        <a:xfrm>
          <a:off x="0" y="0"/>
          <a:ext cx="0" cy="0"/>
          <a:chOff x="0" y="0"/>
          <a:chExt cx="0" cy="0"/>
        </a:xfrm>
      </p:grpSpPr>
      <p:sp>
        <p:nvSpPr>
          <p:cNvPr id="544" name="Google Shape;544;p54"/>
          <p:cNvSpPr txBox="1"/>
          <p:nvPr/>
        </p:nvSpPr>
        <p:spPr>
          <a:xfrm>
            <a:off x="763200" y="167175"/>
            <a:ext cx="74988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chemeClr val="dk1"/>
                </a:solidFill>
                <a:latin typeface="Poppins SemiBold"/>
                <a:ea typeface="Poppins SemiBold"/>
                <a:cs typeface="Poppins SemiBold"/>
                <a:sym typeface="Poppins SemiBold"/>
              </a:rPr>
              <a:t>Evolving Lexicon: AI Research Wordclouds, 2007-2013 vs 2020-2023</a:t>
            </a:r>
            <a:endParaRPr sz="2700">
              <a:solidFill>
                <a:schemeClr val="dk1"/>
              </a:solidFill>
              <a:latin typeface="Poppins SemiBold"/>
              <a:ea typeface="Poppins SemiBold"/>
              <a:cs typeface="Poppins SemiBold"/>
              <a:sym typeface="Poppins SemiBold"/>
            </a:endParaRPr>
          </a:p>
        </p:txBody>
      </p:sp>
      <p:pic>
        <p:nvPicPr>
          <p:cNvPr id="545" name="Google Shape;545;p54"/>
          <p:cNvPicPr preferRelativeResize="0"/>
          <p:nvPr/>
        </p:nvPicPr>
        <p:blipFill rotWithShape="1">
          <a:blip r:embed="rId3">
            <a:alphaModFix/>
          </a:blip>
          <a:srcRect b="19465" l="0" r="0" t="15671"/>
          <a:stretch/>
        </p:blipFill>
        <p:spPr>
          <a:xfrm>
            <a:off x="590825" y="1101100"/>
            <a:ext cx="7975852" cy="2586568"/>
          </a:xfrm>
          <a:prstGeom prst="rect">
            <a:avLst/>
          </a:prstGeom>
          <a:noFill/>
          <a:ln>
            <a:noFill/>
          </a:ln>
        </p:spPr>
      </p:pic>
      <p:sp>
        <p:nvSpPr>
          <p:cNvPr id="546" name="Google Shape;546;p54"/>
          <p:cNvSpPr txBox="1"/>
          <p:nvPr/>
        </p:nvSpPr>
        <p:spPr>
          <a:xfrm>
            <a:off x="2449200" y="3611475"/>
            <a:ext cx="4475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Mulish"/>
                <a:ea typeface="Mulish"/>
                <a:cs typeface="Mulish"/>
                <a:sym typeface="Mulish"/>
              </a:rPr>
              <a:t>Source: arxiv.org AI academic papers abstract and title data</a:t>
            </a:r>
            <a:endParaRPr sz="1100">
              <a:solidFill>
                <a:schemeClr val="dk1"/>
              </a:solidFill>
              <a:latin typeface="Mulish"/>
              <a:ea typeface="Mulish"/>
              <a:cs typeface="Mulish"/>
              <a:sym typeface="Mulish"/>
            </a:endParaRPr>
          </a:p>
        </p:txBody>
      </p:sp>
      <p:sp>
        <p:nvSpPr>
          <p:cNvPr id="547" name="Google Shape;547;p54"/>
          <p:cNvSpPr txBox="1"/>
          <p:nvPr/>
        </p:nvSpPr>
        <p:spPr>
          <a:xfrm>
            <a:off x="865500" y="4041675"/>
            <a:ext cx="74265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FFFFFF"/>
                </a:solidFill>
                <a:latin typeface="Mulish"/>
                <a:ea typeface="Mulish"/>
                <a:cs typeface="Mulish"/>
                <a:sym typeface="Mulish"/>
              </a:rPr>
              <a:t>Wordclouds reveal consistent terms like "models", "learn", "data", and "network", emphasizing continuing importance in AI research.</a:t>
            </a:r>
            <a:endParaRPr b="1" sz="1500">
              <a:solidFill>
                <a:srgbClr val="FFFFFF"/>
              </a:solidFill>
              <a:latin typeface="Mulish"/>
              <a:ea typeface="Mulish"/>
              <a:cs typeface="Mulish"/>
              <a:sym typeface="Mulish"/>
            </a:endParaRPr>
          </a:p>
          <a:p>
            <a:pPr indent="0" lvl="0" marL="0" rtl="0" algn="ctr">
              <a:spcBef>
                <a:spcPts val="0"/>
              </a:spcBef>
              <a:spcAft>
                <a:spcPts val="0"/>
              </a:spcAft>
              <a:buNone/>
            </a:pPr>
            <a:r>
              <a:t/>
            </a:r>
            <a:endParaRPr sz="1200">
              <a:solidFill>
                <a:srgbClr val="FFFFFF"/>
              </a:solidFill>
              <a:latin typeface="Mulish"/>
              <a:ea typeface="Mulish"/>
              <a:cs typeface="Mulish"/>
              <a:sym typeface="Mulish"/>
            </a:endParaRPr>
          </a:p>
          <a:p>
            <a:pPr indent="0" lvl="0" marL="0" rtl="0" algn="l">
              <a:spcBef>
                <a:spcPts val="0"/>
              </a:spcBef>
              <a:spcAft>
                <a:spcPts val="0"/>
              </a:spcAft>
              <a:buNone/>
            </a:pPr>
            <a:r>
              <a:t/>
            </a:r>
            <a:endParaRPr sz="1200">
              <a:solidFill>
                <a:srgbClr val="FFFFFF"/>
              </a:solidFill>
              <a:latin typeface="Mulish"/>
              <a:ea typeface="Mulish"/>
              <a:cs typeface="Mulish"/>
              <a:sym typeface="Mulish"/>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3781"/>
        </a:solidFill>
      </p:bgPr>
    </p:bg>
    <p:spTree>
      <p:nvGrpSpPr>
        <p:cNvPr id="551" name="Shape 551"/>
        <p:cNvGrpSpPr/>
        <p:nvPr/>
      </p:nvGrpSpPr>
      <p:grpSpPr>
        <a:xfrm>
          <a:off x="0" y="0"/>
          <a:ext cx="0" cy="0"/>
          <a:chOff x="0" y="0"/>
          <a:chExt cx="0" cy="0"/>
        </a:xfrm>
      </p:grpSpPr>
      <p:sp>
        <p:nvSpPr>
          <p:cNvPr id="552" name="Google Shape;552;p55"/>
          <p:cNvSpPr/>
          <p:nvPr/>
        </p:nvSpPr>
        <p:spPr>
          <a:xfrm>
            <a:off x="0" y="925575"/>
            <a:ext cx="9144000" cy="4218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a:ea typeface="Mulish"/>
              <a:cs typeface="Mulish"/>
              <a:sym typeface="Mulish"/>
            </a:endParaRPr>
          </a:p>
        </p:txBody>
      </p:sp>
      <p:pic>
        <p:nvPicPr>
          <p:cNvPr id="553" name="Google Shape;553;p55"/>
          <p:cNvPicPr preferRelativeResize="0"/>
          <p:nvPr/>
        </p:nvPicPr>
        <p:blipFill rotWithShape="1">
          <a:blip r:embed="rId3">
            <a:alphaModFix/>
          </a:blip>
          <a:srcRect b="0" l="0" r="-2574" t="0"/>
          <a:stretch/>
        </p:blipFill>
        <p:spPr>
          <a:xfrm>
            <a:off x="1195325" y="925573"/>
            <a:ext cx="8047343" cy="4031250"/>
          </a:xfrm>
          <a:prstGeom prst="rect">
            <a:avLst/>
          </a:prstGeom>
          <a:noFill/>
          <a:ln>
            <a:noFill/>
          </a:ln>
        </p:spPr>
      </p:pic>
      <p:sp>
        <p:nvSpPr>
          <p:cNvPr id="554" name="Google Shape;554;p55"/>
          <p:cNvSpPr txBox="1"/>
          <p:nvPr/>
        </p:nvSpPr>
        <p:spPr>
          <a:xfrm>
            <a:off x="890525" y="76275"/>
            <a:ext cx="73014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dk1"/>
                </a:solidFill>
                <a:latin typeface="Poppins SemiBold"/>
                <a:ea typeface="Poppins SemiBold"/>
                <a:cs typeface="Poppins SemiBold"/>
                <a:sym typeface="Poppins SemiBold"/>
              </a:rPr>
              <a:t>Shifting Terminology: Growing and Shrinking Words and Phrases in AI Research</a:t>
            </a:r>
            <a:r>
              <a:rPr lang="en" sz="2300">
                <a:solidFill>
                  <a:schemeClr val="dk1"/>
                </a:solidFill>
                <a:latin typeface="Poppins SemiBold"/>
                <a:ea typeface="Poppins SemiBold"/>
                <a:cs typeface="Poppins SemiBold"/>
                <a:sym typeface="Poppins SemiBold"/>
              </a:rPr>
              <a:t> </a:t>
            </a:r>
            <a:r>
              <a:rPr lang="en">
                <a:solidFill>
                  <a:schemeClr val="dk1"/>
                </a:solidFill>
                <a:latin typeface="Poppins SemiBold"/>
                <a:ea typeface="Poppins SemiBold"/>
                <a:cs typeface="Poppins SemiBold"/>
                <a:sym typeface="Poppins SemiBold"/>
              </a:rPr>
              <a:t>2007-2013 vs 2020-2023</a:t>
            </a:r>
            <a:endParaRPr sz="2300">
              <a:solidFill>
                <a:schemeClr val="dk1"/>
              </a:solidFill>
              <a:latin typeface="Poppins SemiBold"/>
              <a:ea typeface="Poppins SemiBold"/>
              <a:cs typeface="Poppins SemiBold"/>
              <a:sym typeface="Poppins SemiBold"/>
            </a:endParaRPr>
          </a:p>
        </p:txBody>
      </p:sp>
      <p:sp>
        <p:nvSpPr>
          <p:cNvPr id="555" name="Google Shape;555;p55"/>
          <p:cNvSpPr txBox="1"/>
          <p:nvPr/>
        </p:nvSpPr>
        <p:spPr>
          <a:xfrm>
            <a:off x="2163450" y="4856025"/>
            <a:ext cx="4817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E1C39"/>
                </a:solidFill>
                <a:latin typeface="Mulish"/>
                <a:ea typeface="Mulish"/>
                <a:cs typeface="Mulish"/>
                <a:sym typeface="Mulish"/>
              </a:rPr>
              <a:t>Source: arxiv.org AI academic papers abstract and title data</a:t>
            </a:r>
            <a:endParaRPr>
              <a:solidFill>
                <a:srgbClr val="1E1C39"/>
              </a:solidFill>
            </a:endParaRPr>
          </a:p>
        </p:txBody>
      </p:sp>
      <p:sp>
        <p:nvSpPr>
          <p:cNvPr id="556" name="Google Shape;556;p55"/>
          <p:cNvSpPr txBox="1"/>
          <p:nvPr/>
        </p:nvSpPr>
        <p:spPr>
          <a:xfrm>
            <a:off x="-14775" y="835075"/>
            <a:ext cx="147900" cy="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ulish"/>
              <a:ea typeface="Mulish"/>
              <a:cs typeface="Mulish"/>
              <a:sym typeface="Mulish"/>
            </a:endParaRPr>
          </a:p>
        </p:txBody>
      </p:sp>
      <p:sp>
        <p:nvSpPr>
          <p:cNvPr id="557" name="Google Shape;557;p55"/>
          <p:cNvSpPr txBox="1"/>
          <p:nvPr/>
        </p:nvSpPr>
        <p:spPr>
          <a:xfrm>
            <a:off x="6623325" y="2128700"/>
            <a:ext cx="2416500" cy="2160000"/>
          </a:xfrm>
          <a:prstGeom prst="rect">
            <a:avLst/>
          </a:prstGeom>
          <a:solidFill>
            <a:srgbClr val="FFFFFF"/>
          </a:solidFill>
          <a:ln>
            <a:noFill/>
          </a:ln>
        </p:spPr>
        <p:txBody>
          <a:bodyPr anchorCtr="0" anchor="t" bIns="91425" lIns="91425" spcFirstLastPara="1" rIns="91425" wrap="square" tIns="91425">
            <a:spAutoFit/>
          </a:bodyPr>
          <a:lstStyle/>
          <a:p>
            <a:pPr indent="-121920" lvl="0" marL="274320" rtl="0" algn="l">
              <a:spcBef>
                <a:spcPts val="0"/>
              </a:spcBef>
              <a:spcAft>
                <a:spcPts val="0"/>
              </a:spcAft>
              <a:buClr>
                <a:srgbClr val="1E1C39"/>
              </a:buClr>
              <a:buSzPts val="1200"/>
              <a:buFont typeface="Mulish"/>
              <a:buChar char="●"/>
            </a:pPr>
            <a:r>
              <a:rPr lang="en" sz="1200">
                <a:solidFill>
                  <a:srgbClr val="1E1C39"/>
                </a:solidFill>
                <a:latin typeface="Mulish"/>
                <a:ea typeface="Mulish"/>
                <a:cs typeface="Mulish"/>
                <a:sym typeface="Mulish"/>
              </a:rPr>
              <a:t>Growing use  illuminates key trends in the AI boom. Modelling and training on datasets emerge as central drivers of development. </a:t>
            </a:r>
            <a:endParaRPr sz="1200">
              <a:solidFill>
                <a:srgbClr val="1E1C39"/>
              </a:solidFill>
              <a:latin typeface="Mulish"/>
              <a:ea typeface="Mulish"/>
              <a:cs typeface="Mulish"/>
              <a:sym typeface="Mulish"/>
            </a:endParaRPr>
          </a:p>
          <a:p>
            <a:pPr indent="-121920" lvl="0" marL="274320" rtl="0" algn="l">
              <a:spcBef>
                <a:spcPts val="1000"/>
              </a:spcBef>
              <a:spcAft>
                <a:spcPts val="1000"/>
              </a:spcAft>
              <a:buClr>
                <a:srgbClr val="1E1C39"/>
              </a:buClr>
              <a:buSzPts val="1200"/>
              <a:buFont typeface="Mulish"/>
              <a:buChar char="●"/>
            </a:pPr>
            <a:r>
              <a:rPr b="1" lang="en" sz="1200">
                <a:solidFill>
                  <a:srgbClr val="1E1C39"/>
                </a:solidFill>
                <a:latin typeface="Mulish"/>
                <a:ea typeface="Mulish"/>
                <a:cs typeface="Mulish"/>
                <a:sym typeface="Mulish"/>
              </a:rPr>
              <a:t>These insights warrant further examination to better understand the trajectory of AI research and its implications.</a:t>
            </a:r>
            <a:endParaRPr b="1" sz="1600">
              <a:solidFill>
                <a:srgbClr val="1E1C39"/>
              </a:solidFill>
              <a:latin typeface="Mulish"/>
              <a:ea typeface="Mulish"/>
              <a:cs typeface="Mulish"/>
              <a:sym typeface="Mulish"/>
            </a:endParaRPr>
          </a:p>
        </p:txBody>
      </p:sp>
      <p:sp>
        <p:nvSpPr>
          <p:cNvPr id="558" name="Google Shape;558;p55"/>
          <p:cNvSpPr txBox="1"/>
          <p:nvPr/>
        </p:nvSpPr>
        <p:spPr>
          <a:xfrm>
            <a:off x="-17075" y="2138525"/>
            <a:ext cx="2497800" cy="2344800"/>
          </a:xfrm>
          <a:prstGeom prst="rect">
            <a:avLst/>
          </a:prstGeom>
          <a:solidFill>
            <a:srgbClr val="FFFFFF"/>
          </a:solidFill>
          <a:ln>
            <a:noFill/>
          </a:ln>
        </p:spPr>
        <p:txBody>
          <a:bodyPr anchorCtr="0" anchor="t" bIns="91425" lIns="91425" spcFirstLastPara="1" rIns="91425" wrap="square" tIns="91425">
            <a:spAutoFit/>
          </a:bodyPr>
          <a:lstStyle/>
          <a:p>
            <a:pPr indent="-121920" lvl="0" marL="91440" rtl="0" algn="l">
              <a:spcBef>
                <a:spcPts val="0"/>
              </a:spcBef>
              <a:spcAft>
                <a:spcPts val="0"/>
              </a:spcAft>
              <a:buClr>
                <a:srgbClr val="1E1C39"/>
              </a:buClr>
              <a:buSzPts val="1200"/>
              <a:buFont typeface="Mulish"/>
              <a:buChar char="●"/>
            </a:pPr>
            <a:r>
              <a:rPr lang="en" sz="1200">
                <a:solidFill>
                  <a:srgbClr val="1E1C39"/>
                </a:solidFill>
                <a:latin typeface="Mulish"/>
                <a:ea typeface="Mulish"/>
                <a:cs typeface="Mulish"/>
                <a:sym typeface="Mulish"/>
              </a:rPr>
              <a:t>Shrinking use reveals that terms such as "Bayesian statistics" and "algorithm" have diminished in prominence within contemporary research. </a:t>
            </a:r>
            <a:endParaRPr sz="1200">
              <a:solidFill>
                <a:srgbClr val="1E1C39"/>
              </a:solidFill>
              <a:latin typeface="Mulish"/>
              <a:ea typeface="Mulish"/>
              <a:cs typeface="Mulish"/>
              <a:sym typeface="Mulish"/>
            </a:endParaRPr>
          </a:p>
          <a:p>
            <a:pPr indent="-121920" lvl="0" marL="91440" rtl="0" algn="l">
              <a:spcBef>
                <a:spcPts val="1000"/>
              </a:spcBef>
              <a:spcAft>
                <a:spcPts val="1000"/>
              </a:spcAft>
              <a:buClr>
                <a:srgbClr val="1E1C39"/>
              </a:buClr>
              <a:buSzPts val="1200"/>
              <a:buFont typeface="Mulish"/>
              <a:buChar char="●"/>
            </a:pPr>
            <a:r>
              <a:rPr lang="en" sz="1200">
                <a:solidFill>
                  <a:srgbClr val="1E1C39"/>
                </a:solidFill>
                <a:latin typeface="Mulish"/>
                <a:ea typeface="Mulish"/>
                <a:cs typeface="Mulish"/>
                <a:sym typeface="Mulish"/>
              </a:rPr>
              <a:t>Statistical terms have experienced a decline in usage, suggesting a shift in the mathematical focus of current AI models compared to earlier research.</a:t>
            </a:r>
            <a:endParaRPr sz="1600">
              <a:solidFill>
                <a:srgbClr val="1E1C39"/>
              </a:solidFill>
              <a:latin typeface="Mulish"/>
              <a:ea typeface="Mulish"/>
              <a:cs typeface="Mulish"/>
              <a:sym typeface="Mulish"/>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3781"/>
        </a:solidFill>
      </p:bgPr>
    </p:bg>
    <p:spTree>
      <p:nvGrpSpPr>
        <p:cNvPr id="562" name="Shape 562"/>
        <p:cNvGrpSpPr/>
        <p:nvPr/>
      </p:nvGrpSpPr>
      <p:grpSpPr>
        <a:xfrm>
          <a:off x="0" y="0"/>
          <a:ext cx="0" cy="0"/>
          <a:chOff x="0" y="0"/>
          <a:chExt cx="0" cy="0"/>
        </a:xfrm>
      </p:grpSpPr>
      <p:sp>
        <p:nvSpPr>
          <p:cNvPr id="563" name="Google Shape;563;p56"/>
          <p:cNvSpPr txBox="1"/>
          <p:nvPr/>
        </p:nvSpPr>
        <p:spPr>
          <a:xfrm>
            <a:off x="901625" y="213375"/>
            <a:ext cx="72867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Poppins SemiBold"/>
                <a:ea typeface="Poppins SemiBold"/>
                <a:cs typeface="Poppins SemiBold"/>
                <a:sym typeface="Poppins SemiBold"/>
              </a:rPr>
              <a:t>Trending Topics: Phrase Frequency in AI Papers Over Time</a:t>
            </a:r>
            <a:endParaRPr sz="2400">
              <a:solidFill>
                <a:schemeClr val="dk1"/>
              </a:solidFill>
              <a:latin typeface="Poppins SemiBold"/>
              <a:ea typeface="Poppins SemiBold"/>
              <a:cs typeface="Poppins SemiBold"/>
              <a:sym typeface="Poppins SemiBold"/>
            </a:endParaRPr>
          </a:p>
        </p:txBody>
      </p:sp>
      <p:sp>
        <p:nvSpPr>
          <p:cNvPr id="564" name="Google Shape;564;p56"/>
          <p:cNvSpPr txBox="1"/>
          <p:nvPr/>
        </p:nvSpPr>
        <p:spPr>
          <a:xfrm>
            <a:off x="-73900" y="1030500"/>
            <a:ext cx="3473100" cy="30168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Mulish"/>
              <a:buChar char="●"/>
            </a:pPr>
            <a:r>
              <a:rPr lang="en" sz="1200">
                <a:solidFill>
                  <a:schemeClr val="dk1"/>
                </a:solidFill>
                <a:latin typeface="Mulish"/>
                <a:ea typeface="Mulish"/>
                <a:cs typeface="Mulish"/>
                <a:sym typeface="Mulish"/>
              </a:rPr>
              <a:t>Image and video data reflect the growth of Computer Vision and Pattern Recognition field, and the rise of multimodal models combining data types like image and text.</a:t>
            </a:r>
            <a:endParaRPr sz="1200">
              <a:solidFill>
                <a:schemeClr val="dk1"/>
              </a:solidFill>
              <a:latin typeface="Mulish"/>
              <a:ea typeface="Mulish"/>
              <a:cs typeface="Mulish"/>
              <a:sym typeface="Mulish"/>
            </a:endParaRPr>
          </a:p>
          <a:p>
            <a:pPr indent="0" lvl="0" marL="457200" rtl="0" algn="l">
              <a:spcBef>
                <a:spcPts val="0"/>
              </a:spcBef>
              <a:spcAft>
                <a:spcPts val="0"/>
              </a:spcAft>
              <a:buNone/>
            </a:pPr>
            <a:r>
              <a:t/>
            </a:r>
            <a:endParaRPr sz="1200">
              <a:solidFill>
                <a:schemeClr val="dk1"/>
              </a:solidFill>
              <a:latin typeface="Mulish"/>
              <a:ea typeface="Mulish"/>
              <a:cs typeface="Mulish"/>
              <a:sym typeface="Mulish"/>
            </a:endParaRPr>
          </a:p>
          <a:p>
            <a:pPr indent="-304800" lvl="0" marL="457200" rtl="0" algn="l">
              <a:spcBef>
                <a:spcPts val="0"/>
              </a:spcBef>
              <a:spcAft>
                <a:spcPts val="0"/>
              </a:spcAft>
              <a:buClr>
                <a:schemeClr val="dk1"/>
              </a:buClr>
              <a:buSzPts val="1200"/>
              <a:buFont typeface="Mulish"/>
              <a:buChar char="●"/>
            </a:pPr>
            <a:r>
              <a:rPr lang="en" sz="1200">
                <a:solidFill>
                  <a:schemeClr val="dk1"/>
                </a:solidFill>
                <a:latin typeface="Mulish"/>
                <a:ea typeface="Mulish"/>
                <a:cs typeface="Mulish"/>
                <a:sym typeface="Mulish"/>
              </a:rPr>
              <a:t>Training on datasets emerges as a fundamental aspect of most current AI models.</a:t>
            </a:r>
            <a:endParaRPr sz="1200">
              <a:solidFill>
                <a:schemeClr val="dk1"/>
              </a:solidFill>
              <a:latin typeface="Mulish"/>
              <a:ea typeface="Mulish"/>
              <a:cs typeface="Mulish"/>
              <a:sym typeface="Mulish"/>
            </a:endParaRPr>
          </a:p>
          <a:p>
            <a:pPr indent="0" lvl="0" marL="457200" rtl="0" algn="l">
              <a:spcBef>
                <a:spcPts val="0"/>
              </a:spcBef>
              <a:spcAft>
                <a:spcPts val="0"/>
              </a:spcAft>
              <a:buNone/>
            </a:pPr>
            <a:r>
              <a:t/>
            </a:r>
            <a:endParaRPr sz="1200">
              <a:solidFill>
                <a:schemeClr val="dk1"/>
              </a:solidFill>
              <a:latin typeface="Mulish"/>
              <a:ea typeface="Mulish"/>
              <a:cs typeface="Mulish"/>
              <a:sym typeface="Mulish"/>
            </a:endParaRPr>
          </a:p>
          <a:p>
            <a:pPr indent="-304800" lvl="0" marL="457200" rtl="0" algn="l">
              <a:spcBef>
                <a:spcPts val="0"/>
              </a:spcBef>
              <a:spcAft>
                <a:spcPts val="0"/>
              </a:spcAft>
              <a:buClr>
                <a:schemeClr val="dk1"/>
              </a:buClr>
              <a:buSzPts val="1200"/>
              <a:buFont typeface="Mulish"/>
              <a:buChar char="●"/>
            </a:pPr>
            <a:r>
              <a:rPr lang="en" sz="1200">
                <a:solidFill>
                  <a:schemeClr val="dk1"/>
                </a:solidFill>
                <a:latin typeface="Mulish"/>
                <a:ea typeface="Mulish"/>
                <a:cs typeface="Mulish"/>
                <a:sym typeface="Mulish"/>
              </a:rPr>
              <a:t>The surge in LLMs follows the publication of OpenAI's influential papers.</a:t>
            </a:r>
            <a:endParaRPr sz="1200">
              <a:solidFill>
                <a:schemeClr val="dk1"/>
              </a:solidFill>
              <a:latin typeface="Mulish"/>
              <a:ea typeface="Mulish"/>
              <a:cs typeface="Mulish"/>
              <a:sym typeface="Mulish"/>
            </a:endParaRPr>
          </a:p>
          <a:p>
            <a:pPr indent="0" lvl="0" marL="457200" rtl="0" algn="l">
              <a:spcBef>
                <a:spcPts val="0"/>
              </a:spcBef>
              <a:spcAft>
                <a:spcPts val="0"/>
              </a:spcAft>
              <a:buNone/>
            </a:pPr>
            <a:r>
              <a:t/>
            </a:r>
            <a:endParaRPr sz="1200">
              <a:solidFill>
                <a:schemeClr val="dk1"/>
              </a:solidFill>
              <a:latin typeface="Mulish"/>
              <a:ea typeface="Mulish"/>
              <a:cs typeface="Mulish"/>
              <a:sym typeface="Mulish"/>
            </a:endParaRPr>
          </a:p>
          <a:p>
            <a:pPr indent="0" lvl="0" marL="457200" rtl="0" algn="l">
              <a:spcBef>
                <a:spcPts val="0"/>
              </a:spcBef>
              <a:spcAft>
                <a:spcPts val="0"/>
              </a:spcAft>
              <a:buNone/>
            </a:pPr>
            <a:r>
              <a:t/>
            </a:r>
            <a:endParaRPr sz="1600">
              <a:solidFill>
                <a:schemeClr val="dk1"/>
              </a:solidFill>
              <a:latin typeface="Mulish"/>
              <a:ea typeface="Mulish"/>
              <a:cs typeface="Mulish"/>
              <a:sym typeface="Mulish"/>
            </a:endParaRPr>
          </a:p>
        </p:txBody>
      </p:sp>
      <p:sp>
        <p:nvSpPr>
          <p:cNvPr id="565" name="Google Shape;565;p56"/>
          <p:cNvSpPr txBox="1"/>
          <p:nvPr/>
        </p:nvSpPr>
        <p:spPr>
          <a:xfrm>
            <a:off x="4047075" y="3867300"/>
            <a:ext cx="4464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Mulish"/>
                <a:ea typeface="Mulish"/>
                <a:cs typeface="Mulish"/>
                <a:sym typeface="Mulish"/>
              </a:rPr>
              <a:t>Source: arxiv.org AI academic papers abstract and title data</a:t>
            </a:r>
            <a:endParaRPr>
              <a:solidFill>
                <a:schemeClr val="dk1"/>
              </a:solidFill>
            </a:endParaRPr>
          </a:p>
        </p:txBody>
      </p:sp>
      <p:grpSp>
        <p:nvGrpSpPr>
          <p:cNvPr id="566" name="Google Shape;566;p56"/>
          <p:cNvGrpSpPr/>
          <p:nvPr/>
        </p:nvGrpSpPr>
        <p:grpSpPr>
          <a:xfrm>
            <a:off x="294100" y="3752575"/>
            <a:ext cx="2882700" cy="196975"/>
            <a:chOff x="271925" y="3550725"/>
            <a:chExt cx="2882700" cy="196975"/>
          </a:xfrm>
        </p:grpSpPr>
        <p:cxnSp>
          <p:nvCxnSpPr>
            <p:cNvPr id="567" name="Google Shape;567;p56"/>
            <p:cNvCxnSpPr/>
            <p:nvPr/>
          </p:nvCxnSpPr>
          <p:spPr>
            <a:xfrm>
              <a:off x="287475" y="3553300"/>
              <a:ext cx="0" cy="194400"/>
            </a:xfrm>
            <a:prstGeom prst="straightConnector1">
              <a:avLst/>
            </a:prstGeom>
            <a:noFill/>
            <a:ln cap="flat" cmpd="sng" w="38100">
              <a:solidFill>
                <a:schemeClr val="dk1"/>
              </a:solidFill>
              <a:prstDash val="solid"/>
              <a:round/>
              <a:headEnd len="med" w="med" type="none"/>
              <a:tailEnd len="med" w="med" type="none"/>
            </a:ln>
          </p:spPr>
        </p:cxnSp>
        <p:grpSp>
          <p:nvGrpSpPr>
            <p:cNvPr id="568" name="Google Shape;568;p56"/>
            <p:cNvGrpSpPr/>
            <p:nvPr/>
          </p:nvGrpSpPr>
          <p:grpSpPr>
            <a:xfrm>
              <a:off x="271925" y="3550725"/>
              <a:ext cx="2882700" cy="196975"/>
              <a:chOff x="271925" y="3550725"/>
              <a:chExt cx="2882700" cy="196975"/>
            </a:xfrm>
          </p:grpSpPr>
          <p:cxnSp>
            <p:nvCxnSpPr>
              <p:cNvPr id="569" name="Google Shape;569;p56"/>
              <p:cNvCxnSpPr/>
              <p:nvPr/>
            </p:nvCxnSpPr>
            <p:spPr>
              <a:xfrm>
                <a:off x="3131175" y="3553300"/>
                <a:ext cx="0" cy="194400"/>
              </a:xfrm>
              <a:prstGeom prst="straightConnector1">
                <a:avLst/>
              </a:prstGeom>
              <a:noFill/>
              <a:ln cap="flat" cmpd="sng" w="38100">
                <a:solidFill>
                  <a:schemeClr val="dk1"/>
                </a:solidFill>
                <a:prstDash val="solid"/>
                <a:round/>
                <a:headEnd len="med" w="med" type="none"/>
                <a:tailEnd len="med" w="med" type="none"/>
              </a:ln>
            </p:spPr>
          </p:cxnSp>
          <p:cxnSp>
            <p:nvCxnSpPr>
              <p:cNvPr id="570" name="Google Shape;570;p56"/>
              <p:cNvCxnSpPr/>
              <p:nvPr/>
            </p:nvCxnSpPr>
            <p:spPr>
              <a:xfrm>
                <a:off x="271925" y="3550725"/>
                <a:ext cx="2882700" cy="7800"/>
              </a:xfrm>
              <a:prstGeom prst="straightConnector1">
                <a:avLst/>
              </a:prstGeom>
              <a:noFill/>
              <a:ln cap="flat" cmpd="sng" w="38100">
                <a:solidFill>
                  <a:schemeClr val="dk1"/>
                </a:solidFill>
                <a:prstDash val="solid"/>
                <a:round/>
                <a:headEnd len="med" w="med" type="none"/>
                <a:tailEnd len="med" w="med" type="none"/>
              </a:ln>
            </p:spPr>
          </p:cxnSp>
        </p:grpSp>
      </p:grpSp>
      <p:grpSp>
        <p:nvGrpSpPr>
          <p:cNvPr id="571" name="Google Shape;571;p56"/>
          <p:cNvGrpSpPr/>
          <p:nvPr/>
        </p:nvGrpSpPr>
        <p:grpSpPr>
          <a:xfrm flipH="1" rot="10800000">
            <a:off x="294100" y="4762625"/>
            <a:ext cx="2882700" cy="196975"/>
            <a:chOff x="271925" y="3550725"/>
            <a:chExt cx="2882700" cy="196975"/>
          </a:xfrm>
        </p:grpSpPr>
        <p:cxnSp>
          <p:nvCxnSpPr>
            <p:cNvPr id="572" name="Google Shape;572;p56"/>
            <p:cNvCxnSpPr/>
            <p:nvPr/>
          </p:nvCxnSpPr>
          <p:spPr>
            <a:xfrm>
              <a:off x="287475" y="3553300"/>
              <a:ext cx="0" cy="194400"/>
            </a:xfrm>
            <a:prstGeom prst="straightConnector1">
              <a:avLst/>
            </a:prstGeom>
            <a:noFill/>
            <a:ln cap="flat" cmpd="sng" w="38100">
              <a:solidFill>
                <a:schemeClr val="dk1"/>
              </a:solidFill>
              <a:prstDash val="solid"/>
              <a:round/>
              <a:headEnd len="med" w="med" type="none"/>
              <a:tailEnd len="med" w="med" type="none"/>
            </a:ln>
          </p:spPr>
        </p:cxnSp>
        <p:grpSp>
          <p:nvGrpSpPr>
            <p:cNvPr id="573" name="Google Shape;573;p56"/>
            <p:cNvGrpSpPr/>
            <p:nvPr/>
          </p:nvGrpSpPr>
          <p:grpSpPr>
            <a:xfrm>
              <a:off x="271925" y="3550725"/>
              <a:ext cx="2882700" cy="196975"/>
              <a:chOff x="271925" y="3550725"/>
              <a:chExt cx="2882700" cy="196975"/>
            </a:xfrm>
          </p:grpSpPr>
          <p:cxnSp>
            <p:nvCxnSpPr>
              <p:cNvPr id="574" name="Google Shape;574;p56"/>
              <p:cNvCxnSpPr/>
              <p:nvPr/>
            </p:nvCxnSpPr>
            <p:spPr>
              <a:xfrm>
                <a:off x="3131175" y="3553300"/>
                <a:ext cx="0" cy="194400"/>
              </a:xfrm>
              <a:prstGeom prst="straightConnector1">
                <a:avLst/>
              </a:prstGeom>
              <a:noFill/>
              <a:ln cap="flat" cmpd="sng" w="38100">
                <a:solidFill>
                  <a:schemeClr val="dk1"/>
                </a:solidFill>
                <a:prstDash val="solid"/>
                <a:round/>
                <a:headEnd len="med" w="med" type="none"/>
                <a:tailEnd len="med" w="med" type="none"/>
              </a:ln>
            </p:spPr>
          </p:cxnSp>
          <p:cxnSp>
            <p:nvCxnSpPr>
              <p:cNvPr id="575" name="Google Shape;575;p56"/>
              <p:cNvCxnSpPr/>
              <p:nvPr/>
            </p:nvCxnSpPr>
            <p:spPr>
              <a:xfrm>
                <a:off x="271925" y="3550725"/>
                <a:ext cx="2882700" cy="7800"/>
              </a:xfrm>
              <a:prstGeom prst="straightConnector1">
                <a:avLst/>
              </a:prstGeom>
              <a:noFill/>
              <a:ln cap="flat" cmpd="sng" w="38100">
                <a:solidFill>
                  <a:schemeClr val="dk1"/>
                </a:solidFill>
                <a:prstDash val="solid"/>
                <a:round/>
                <a:headEnd len="med" w="med" type="none"/>
                <a:tailEnd len="med" w="med" type="none"/>
              </a:ln>
            </p:spPr>
          </p:cxnSp>
        </p:grpSp>
      </p:grpSp>
      <p:sp>
        <p:nvSpPr>
          <p:cNvPr id="576" name="Google Shape;576;p56"/>
          <p:cNvSpPr txBox="1"/>
          <p:nvPr/>
        </p:nvSpPr>
        <p:spPr>
          <a:xfrm>
            <a:off x="380700" y="3814900"/>
            <a:ext cx="2750400" cy="10956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200">
                <a:solidFill>
                  <a:schemeClr val="dk1"/>
                </a:solidFill>
                <a:latin typeface="Mulish"/>
                <a:ea typeface="Mulish"/>
                <a:cs typeface="Mulish"/>
                <a:sym typeface="Mulish"/>
              </a:rPr>
              <a:t>LLMs, dataset training, and image recognition correlative with and are key drivers of the current AI boom.</a:t>
            </a:r>
            <a:endParaRPr b="1">
              <a:solidFill>
                <a:schemeClr val="dk1"/>
              </a:solidFill>
              <a:latin typeface="Mulish"/>
              <a:ea typeface="Mulish"/>
              <a:cs typeface="Mulish"/>
              <a:sym typeface="Mulish"/>
            </a:endParaRPr>
          </a:p>
        </p:txBody>
      </p:sp>
      <p:pic>
        <p:nvPicPr>
          <p:cNvPr id="577" name="Google Shape;577;p56"/>
          <p:cNvPicPr preferRelativeResize="0"/>
          <p:nvPr/>
        </p:nvPicPr>
        <p:blipFill>
          <a:blip r:embed="rId3">
            <a:alphaModFix/>
          </a:blip>
          <a:stretch>
            <a:fillRect/>
          </a:stretch>
        </p:blipFill>
        <p:spPr>
          <a:xfrm>
            <a:off x="3548475" y="1136775"/>
            <a:ext cx="5461500" cy="2624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3781"/>
        </a:solidFill>
      </p:bgPr>
    </p:bg>
    <p:spTree>
      <p:nvGrpSpPr>
        <p:cNvPr id="581" name="Shape 581"/>
        <p:cNvGrpSpPr/>
        <p:nvPr/>
      </p:nvGrpSpPr>
      <p:grpSpPr>
        <a:xfrm>
          <a:off x="0" y="0"/>
          <a:ext cx="0" cy="0"/>
          <a:chOff x="0" y="0"/>
          <a:chExt cx="0" cy="0"/>
        </a:xfrm>
      </p:grpSpPr>
      <p:sp>
        <p:nvSpPr>
          <p:cNvPr id="582" name="Google Shape;582;p57"/>
          <p:cNvSpPr txBox="1"/>
          <p:nvPr/>
        </p:nvSpPr>
        <p:spPr>
          <a:xfrm>
            <a:off x="1056675" y="211325"/>
            <a:ext cx="7155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Poppins SemiBold"/>
                <a:ea typeface="Poppins SemiBold"/>
                <a:cs typeface="Poppins SemiBold"/>
                <a:sym typeface="Poppins SemiBold"/>
              </a:rPr>
              <a:t>Trending Topics: Phrase Frequency in AI Papers Over Time</a:t>
            </a:r>
            <a:endParaRPr sz="2400">
              <a:solidFill>
                <a:schemeClr val="dk1"/>
              </a:solidFill>
              <a:latin typeface="Poppins SemiBold"/>
              <a:ea typeface="Poppins SemiBold"/>
              <a:cs typeface="Poppins SemiBold"/>
              <a:sym typeface="Poppins SemiBold"/>
            </a:endParaRPr>
          </a:p>
        </p:txBody>
      </p:sp>
      <p:sp>
        <p:nvSpPr>
          <p:cNvPr id="583" name="Google Shape;583;p57"/>
          <p:cNvSpPr txBox="1"/>
          <p:nvPr/>
        </p:nvSpPr>
        <p:spPr>
          <a:xfrm>
            <a:off x="0" y="1271100"/>
            <a:ext cx="3643200" cy="32016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Mulish"/>
              <a:buChar char="●"/>
            </a:pPr>
            <a:r>
              <a:rPr lang="en" sz="1200">
                <a:solidFill>
                  <a:schemeClr val="dk1"/>
                </a:solidFill>
                <a:latin typeface="Mulish"/>
                <a:ea typeface="Mulish"/>
                <a:cs typeface="Mulish"/>
                <a:sym typeface="Mulish"/>
              </a:rPr>
              <a:t>The Transformer architecture </a:t>
            </a:r>
            <a:r>
              <a:rPr lang="en" sz="1200">
                <a:solidFill>
                  <a:schemeClr val="dk1"/>
                </a:solidFill>
                <a:latin typeface="Mulish"/>
                <a:ea typeface="Mulish"/>
                <a:cs typeface="Mulish"/>
                <a:sym typeface="Mulish"/>
              </a:rPr>
              <a:t>exhibits significant </a:t>
            </a:r>
            <a:r>
              <a:rPr lang="en" sz="1200">
                <a:solidFill>
                  <a:schemeClr val="dk1"/>
                </a:solidFill>
                <a:latin typeface="Mulish"/>
                <a:ea typeface="Mulish"/>
                <a:cs typeface="Mulish"/>
                <a:sym typeface="Mulish"/>
              </a:rPr>
              <a:t>growth, closely correlating with the AI boom. </a:t>
            </a:r>
            <a:endParaRPr sz="1200">
              <a:solidFill>
                <a:schemeClr val="dk1"/>
              </a:solidFill>
              <a:latin typeface="Mulish"/>
              <a:ea typeface="Mulish"/>
              <a:cs typeface="Mulish"/>
              <a:sym typeface="Mulish"/>
            </a:endParaRPr>
          </a:p>
          <a:p>
            <a:pPr indent="0" lvl="0" marL="457200" rtl="0" algn="l">
              <a:spcBef>
                <a:spcPts val="0"/>
              </a:spcBef>
              <a:spcAft>
                <a:spcPts val="0"/>
              </a:spcAft>
              <a:buNone/>
            </a:pPr>
            <a:r>
              <a:t/>
            </a:r>
            <a:endParaRPr sz="1200">
              <a:solidFill>
                <a:schemeClr val="dk1"/>
              </a:solidFill>
              <a:latin typeface="Mulish"/>
              <a:ea typeface="Mulish"/>
              <a:cs typeface="Mulish"/>
              <a:sym typeface="Mulish"/>
            </a:endParaRPr>
          </a:p>
          <a:p>
            <a:pPr indent="-304800" lvl="0" marL="457200" rtl="0" algn="l">
              <a:spcBef>
                <a:spcPts val="0"/>
              </a:spcBef>
              <a:spcAft>
                <a:spcPts val="0"/>
              </a:spcAft>
              <a:buClr>
                <a:schemeClr val="dk1"/>
              </a:buClr>
              <a:buSzPts val="1200"/>
              <a:buFont typeface="Mulish"/>
              <a:buChar char="●"/>
            </a:pPr>
            <a:r>
              <a:rPr lang="en" sz="1200">
                <a:solidFill>
                  <a:schemeClr val="dk1"/>
                </a:solidFill>
                <a:latin typeface="Mulish"/>
                <a:ea typeface="Mulish"/>
                <a:cs typeface="Mulish"/>
                <a:sym typeface="Mulish"/>
              </a:rPr>
              <a:t>Generative models steadily rise, leading to products like Midjourney and Cutout Pro</a:t>
            </a:r>
            <a:endParaRPr sz="1200">
              <a:solidFill>
                <a:schemeClr val="dk1"/>
              </a:solidFill>
              <a:latin typeface="Mulish"/>
              <a:ea typeface="Mulish"/>
              <a:cs typeface="Mulish"/>
              <a:sym typeface="Mulish"/>
            </a:endParaRPr>
          </a:p>
          <a:p>
            <a:pPr indent="0" lvl="0" marL="457200" rtl="0" algn="l">
              <a:spcBef>
                <a:spcPts val="0"/>
              </a:spcBef>
              <a:spcAft>
                <a:spcPts val="0"/>
              </a:spcAft>
              <a:buNone/>
            </a:pPr>
            <a:r>
              <a:t/>
            </a:r>
            <a:endParaRPr sz="1200">
              <a:solidFill>
                <a:schemeClr val="dk1"/>
              </a:solidFill>
              <a:latin typeface="Mulish"/>
              <a:ea typeface="Mulish"/>
              <a:cs typeface="Mulish"/>
              <a:sym typeface="Mulish"/>
            </a:endParaRPr>
          </a:p>
          <a:p>
            <a:pPr indent="-317500" lvl="0" marL="457200" rtl="0" algn="l">
              <a:spcBef>
                <a:spcPts val="0"/>
              </a:spcBef>
              <a:spcAft>
                <a:spcPts val="0"/>
              </a:spcAft>
              <a:buClr>
                <a:schemeClr val="dk1"/>
              </a:buClr>
              <a:buSzPts val="1400"/>
              <a:buFont typeface="Mulish"/>
              <a:buChar char="●"/>
            </a:pPr>
            <a:r>
              <a:rPr lang="en" sz="1200">
                <a:solidFill>
                  <a:schemeClr val="dk1"/>
                </a:solidFill>
                <a:latin typeface="Mulish"/>
                <a:ea typeface="Mulish"/>
                <a:cs typeface="Mulish"/>
                <a:sym typeface="Mulish"/>
              </a:rPr>
              <a:t>Sel</a:t>
            </a:r>
            <a:r>
              <a:rPr lang="en" sz="1200">
                <a:solidFill>
                  <a:schemeClr val="dk1"/>
                </a:solidFill>
                <a:latin typeface="Mulish"/>
                <a:ea typeface="Mulish"/>
                <a:cs typeface="Mulish"/>
                <a:sym typeface="Mulish"/>
              </a:rPr>
              <a:t>f</a:t>
            </a:r>
            <a:r>
              <a:rPr lang="en" sz="1200">
                <a:solidFill>
                  <a:schemeClr val="dk1"/>
                </a:solidFill>
                <a:latin typeface="Mulish"/>
                <a:ea typeface="Mulish"/>
                <a:cs typeface="Mulish"/>
                <a:sym typeface="Mulish"/>
              </a:rPr>
              <a:t>-supervised and reinforcement learning techniques grow in prominence, with </a:t>
            </a:r>
            <a:endParaRPr sz="1200">
              <a:solidFill>
                <a:schemeClr val="dk1"/>
              </a:solidFill>
              <a:latin typeface="Mulish"/>
              <a:ea typeface="Mulish"/>
              <a:cs typeface="Mulish"/>
              <a:sym typeface="Mulish"/>
            </a:endParaRPr>
          </a:p>
          <a:p>
            <a:pPr indent="0" lvl="0" marL="457200" rtl="0" algn="l">
              <a:spcBef>
                <a:spcPts val="0"/>
              </a:spcBef>
              <a:spcAft>
                <a:spcPts val="0"/>
              </a:spcAft>
              <a:buNone/>
            </a:pPr>
            <a:r>
              <a:rPr lang="en" sz="1200">
                <a:solidFill>
                  <a:schemeClr val="dk1"/>
                </a:solidFill>
                <a:latin typeface="Mulish"/>
                <a:ea typeface="Mulish"/>
                <a:cs typeface="Mulish"/>
                <a:sym typeface="Mulish"/>
              </a:rPr>
              <a:t>reinforcement learning as the favored approach </a:t>
            </a:r>
            <a:endParaRPr sz="1200">
              <a:solidFill>
                <a:schemeClr val="dk1"/>
              </a:solidFill>
              <a:latin typeface="Mulish"/>
              <a:ea typeface="Mulish"/>
              <a:cs typeface="Mulish"/>
              <a:sym typeface="Mulish"/>
            </a:endParaRPr>
          </a:p>
          <a:p>
            <a:pPr indent="0" lvl="0" marL="457200" rtl="0" algn="l">
              <a:spcBef>
                <a:spcPts val="0"/>
              </a:spcBef>
              <a:spcAft>
                <a:spcPts val="0"/>
              </a:spcAft>
              <a:buNone/>
            </a:pPr>
            <a:r>
              <a:t/>
            </a:r>
            <a:endParaRPr sz="1200">
              <a:solidFill>
                <a:schemeClr val="dk1"/>
              </a:solidFill>
              <a:latin typeface="Mulish"/>
              <a:ea typeface="Mulish"/>
              <a:cs typeface="Mulish"/>
              <a:sym typeface="Mulish"/>
            </a:endParaRPr>
          </a:p>
          <a:p>
            <a:pPr indent="-317500" lvl="0" marL="457200" rtl="0" algn="l">
              <a:spcBef>
                <a:spcPts val="0"/>
              </a:spcBef>
              <a:spcAft>
                <a:spcPts val="0"/>
              </a:spcAft>
              <a:buClr>
                <a:schemeClr val="dk1"/>
              </a:buClr>
              <a:buSzPts val="1400"/>
              <a:buFont typeface="Mulish"/>
              <a:buChar char="●"/>
            </a:pPr>
            <a:r>
              <a:rPr lang="en" sz="1200">
                <a:solidFill>
                  <a:schemeClr val="dk1"/>
                </a:solidFill>
                <a:latin typeface="Mulish"/>
                <a:ea typeface="Mulish"/>
                <a:cs typeface="Mulish"/>
                <a:sym typeface="Mulish"/>
              </a:rPr>
              <a:t>Explainability and interpretability have grown since 2018, potentially indicating an emerging AI research trend</a:t>
            </a:r>
            <a:endParaRPr>
              <a:solidFill>
                <a:schemeClr val="dk1"/>
              </a:solidFill>
              <a:latin typeface="Mulish"/>
              <a:ea typeface="Mulish"/>
              <a:cs typeface="Mulish"/>
              <a:sym typeface="Mulish"/>
            </a:endParaRPr>
          </a:p>
        </p:txBody>
      </p:sp>
      <p:sp>
        <p:nvSpPr>
          <p:cNvPr id="584" name="Google Shape;584;p57"/>
          <p:cNvSpPr txBox="1"/>
          <p:nvPr/>
        </p:nvSpPr>
        <p:spPr>
          <a:xfrm>
            <a:off x="4506625" y="4060800"/>
            <a:ext cx="432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Mulish"/>
                <a:ea typeface="Mulish"/>
                <a:cs typeface="Mulish"/>
                <a:sym typeface="Mulish"/>
              </a:rPr>
              <a:t>Source: arxiv.org AI academic papers abstract and title data</a:t>
            </a:r>
            <a:endParaRPr>
              <a:solidFill>
                <a:schemeClr val="dk1"/>
              </a:solidFill>
            </a:endParaRPr>
          </a:p>
        </p:txBody>
      </p:sp>
      <p:pic>
        <p:nvPicPr>
          <p:cNvPr id="585" name="Google Shape;585;p57"/>
          <p:cNvPicPr preferRelativeResize="0"/>
          <p:nvPr/>
        </p:nvPicPr>
        <p:blipFill>
          <a:blip r:embed="rId3">
            <a:alphaModFix/>
          </a:blip>
          <a:stretch>
            <a:fillRect/>
          </a:stretch>
        </p:blipFill>
        <p:spPr>
          <a:xfrm>
            <a:off x="3588525" y="1184350"/>
            <a:ext cx="5505699" cy="256047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3781"/>
        </a:solidFill>
      </p:bgPr>
    </p:bg>
    <p:spTree>
      <p:nvGrpSpPr>
        <p:cNvPr id="589" name="Shape 589"/>
        <p:cNvGrpSpPr/>
        <p:nvPr/>
      </p:nvGrpSpPr>
      <p:grpSpPr>
        <a:xfrm>
          <a:off x="0" y="0"/>
          <a:ext cx="0" cy="0"/>
          <a:chOff x="0" y="0"/>
          <a:chExt cx="0" cy="0"/>
        </a:xfrm>
      </p:grpSpPr>
      <p:sp>
        <p:nvSpPr>
          <p:cNvPr id="590" name="Google Shape;590;p58"/>
          <p:cNvSpPr txBox="1"/>
          <p:nvPr/>
        </p:nvSpPr>
        <p:spPr>
          <a:xfrm>
            <a:off x="1056675" y="211325"/>
            <a:ext cx="7155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Poppins SemiBold"/>
                <a:ea typeface="Poppins SemiBold"/>
                <a:cs typeface="Poppins SemiBold"/>
                <a:sym typeface="Poppins SemiBold"/>
              </a:rPr>
              <a:t>Trending Topics: Google Search Data</a:t>
            </a:r>
            <a:endParaRPr sz="2400">
              <a:solidFill>
                <a:schemeClr val="dk1"/>
              </a:solidFill>
              <a:latin typeface="Poppins SemiBold"/>
              <a:ea typeface="Poppins SemiBold"/>
              <a:cs typeface="Poppins SemiBold"/>
              <a:sym typeface="Poppins SemiBold"/>
            </a:endParaRPr>
          </a:p>
        </p:txBody>
      </p:sp>
      <p:sp>
        <p:nvSpPr>
          <p:cNvPr id="591" name="Google Shape;591;p58"/>
          <p:cNvSpPr txBox="1"/>
          <p:nvPr/>
        </p:nvSpPr>
        <p:spPr>
          <a:xfrm>
            <a:off x="7875" y="829025"/>
            <a:ext cx="32388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ulish"/>
              <a:ea typeface="Mulish"/>
              <a:cs typeface="Mulish"/>
              <a:sym typeface="Mulish"/>
            </a:endParaRPr>
          </a:p>
          <a:p>
            <a:pPr indent="-317500" lvl="0" marL="457200" rtl="0" algn="l">
              <a:spcBef>
                <a:spcPts val="0"/>
              </a:spcBef>
              <a:spcAft>
                <a:spcPts val="0"/>
              </a:spcAft>
              <a:buClr>
                <a:schemeClr val="dk1"/>
              </a:buClr>
              <a:buSzPts val="1400"/>
              <a:buFont typeface="Mulish"/>
              <a:buChar char="●"/>
            </a:pPr>
            <a:r>
              <a:rPr lang="en" sz="1200">
                <a:solidFill>
                  <a:schemeClr val="dk1"/>
                </a:solidFill>
                <a:latin typeface="Mulish"/>
                <a:ea typeface="Mulish"/>
                <a:cs typeface="Mulish"/>
                <a:sym typeface="Mulish"/>
              </a:rPr>
              <a:t>AI academic keyword searches trend upward from 2017, with a second spike in 2022, coinciding with the rise of AI products.</a:t>
            </a:r>
            <a:endParaRPr sz="1200">
              <a:solidFill>
                <a:schemeClr val="dk1"/>
              </a:solidFill>
              <a:latin typeface="Mulish"/>
              <a:ea typeface="Mulish"/>
              <a:cs typeface="Mulish"/>
              <a:sym typeface="Mulish"/>
            </a:endParaRPr>
          </a:p>
          <a:p>
            <a:pPr indent="0" lvl="0" marL="457200" rtl="0" algn="l">
              <a:spcBef>
                <a:spcPts val="0"/>
              </a:spcBef>
              <a:spcAft>
                <a:spcPts val="0"/>
              </a:spcAft>
              <a:buNone/>
            </a:pPr>
            <a:r>
              <a:t/>
            </a:r>
            <a:endParaRPr sz="1200">
              <a:solidFill>
                <a:schemeClr val="dk1"/>
              </a:solidFill>
              <a:latin typeface="Mulish"/>
              <a:ea typeface="Mulish"/>
              <a:cs typeface="Mulish"/>
              <a:sym typeface="Mulish"/>
            </a:endParaRPr>
          </a:p>
          <a:p>
            <a:pPr indent="0" lvl="0" marL="0" rtl="0" algn="l">
              <a:spcBef>
                <a:spcPts val="0"/>
              </a:spcBef>
              <a:spcAft>
                <a:spcPts val="0"/>
              </a:spcAft>
              <a:buNone/>
            </a:pPr>
            <a:r>
              <a:t/>
            </a:r>
            <a:endParaRPr sz="1200">
              <a:solidFill>
                <a:schemeClr val="dk1"/>
              </a:solidFill>
              <a:latin typeface="Mulish"/>
              <a:ea typeface="Mulish"/>
              <a:cs typeface="Mulish"/>
              <a:sym typeface="Mulish"/>
            </a:endParaRPr>
          </a:p>
          <a:p>
            <a:pPr indent="-317500" lvl="0" marL="457200" rtl="0" algn="l">
              <a:spcBef>
                <a:spcPts val="0"/>
              </a:spcBef>
              <a:spcAft>
                <a:spcPts val="0"/>
              </a:spcAft>
              <a:buClr>
                <a:schemeClr val="dk1"/>
              </a:buClr>
              <a:buSzPts val="1400"/>
              <a:buFont typeface="Mulish"/>
              <a:buChar char="●"/>
            </a:pPr>
            <a:r>
              <a:rPr lang="en" sz="1200">
                <a:solidFill>
                  <a:schemeClr val="dk1"/>
                </a:solidFill>
                <a:latin typeface="Mulish"/>
                <a:ea typeface="Mulish"/>
                <a:cs typeface="Mulish"/>
                <a:sym typeface="Mulish"/>
              </a:rPr>
              <a:t>"Generative" grows consistently, surging dramatically in 2023 as it becomes a publicly recognized term for AI image generators services.</a:t>
            </a:r>
            <a:endParaRPr sz="2000">
              <a:solidFill>
                <a:schemeClr val="dk1"/>
              </a:solidFill>
              <a:latin typeface="Mulish"/>
              <a:ea typeface="Mulish"/>
              <a:cs typeface="Mulish"/>
              <a:sym typeface="Mulish"/>
            </a:endParaRPr>
          </a:p>
        </p:txBody>
      </p:sp>
      <p:pic>
        <p:nvPicPr>
          <p:cNvPr id="592" name="Google Shape;592;p58"/>
          <p:cNvPicPr preferRelativeResize="0"/>
          <p:nvPr/>
        </p:nvPicPr>
        <p:blipFill>
          <a:blip r:embed="rId3">
            <a:alphaModFix/>
          </a:blip>
          <a:stretch>
            <a:fillRect/>
          </a:stretch>
        </p:blipFill>
        <p:spPr>
          <a:xfrm>
            <a:off x="3356500" y="939875"/>
            <a:ext cx="5749700" cy="2184650"/>
          </a:xfrm>
          <a:prstGeom prst="rect">
            <a:avLst/>
          </a:prstGeom>
          <a:noFill/>
          <a:ln>
            <a:noFill/>
          </a:ln>
        </p:spPr>
      </p:pic>
      <p:sp>
        <p:nvSpPr>
          <p:cNvPr id="593" name="Google Shape;593;p58"/>
          <p:cNvSpPr txBox="1"/>
          <p:nvPr/>
        </p:nvSpPr>
        <p:spPr>
          <a:xfrm>
            <a:off x="4150000" y="3124525"/>
            <a:ext cx="4475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Mulish"/>
                <a:ea typeface="Mulish"/>
                <a:cs typeface="Mulish"/>
                <a:sym typeface="Mulish"/>
              </a:rPr>
              <a:t>Source: Google.com Trends API</a:t>
            </a:r>
            <a:endParaRPr sz="1100">
              <a:solidFill>
                <a:schemeClr val="dk1"/>
              </a:solidFill>
              <a:latin typeface="Mulish"/>
              <a:ea typeface="Mulish"/>
              <a:cs typeface="Mulish"/>
              <a:sym typeface="Mulish"/>
            </a:endParaRPr>
          </a:p>
        </p:txBody>
      </p:sp>
      <p:sp>
        <p:nvSpPr>
          <p:cNvPr id="594" name="Google Shape;594;p58"/>
          <p:cNvSpPr txBox="1"/>
          <p:nvPr/>
        </p:nvSpPr>
        <p:spPr>
          <a:xfrm>
            <a:off x="294100" y="3752575"/>
            <a:ext cx="2914800" cy="11082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200">
                <a:solidFill>
                  <a:schemeClr val="dk1"/>
                </a:solidFill>
                <a:latin typeface="Mulish"/>
                <a:ea typeface="Mulish"/>
                <a:cs typeface="Mulish"/>
                <a:sym typeface="Mulish"/>
              </a:rPr>
              <a:t>Google searches for AI academic keywords reflect research trends, with AI topics showing substantial growth in public interest and awareness</a:t>
            </a:r>
            <a:endParaRPr b="1"/>
          </a:p>
        </p:txBody>
      </p:sp>
      <p:grpSp>
        <p:nvGrpSpPr>
          <p:cNvPr id="595" name="Google Shape;595;p58"/>
          <p:cNvGrpSpPr/>
          <p:nvPr/>
        </p:nvGrpSpPr>
        <p:grpSpPr>
          <a:xfrm>
            <a:off x="294098" y="3752575"/>
            <a:ext cx="2964280" cy="196975"/>
            <a:chOff x="271925" y="3550725"/>
            <a:chExt cx="2882700" cy="196975"/>
          </a:xfrm>
        </p:grpSpPr>
        <p:cxnSp>
          <p:nvCxnSpPr>
            <p:cNvPr id="596" name="Google Shape;596;p58"/>
            <p:cNvCxnSpPr/>
            <p:nvPr/>
          </p:nvCxnSpPr>
          <p:spPr>
            <a:xfrm>
              <a:off x="287475" y="3553300"/>
              <a:ext cx="0" cy="194400"/>
            </a:xfrm>
            <a:prstGeom prst="straightConnector1">
              <a:avLst/>
            </a:prstGeom>
            <a:noFill/>
            <a:ln cap="flat" cmpd="sng" w="38100">
              <a:solidFill>
                <a:schemeClr val="dk1"/>
              </a:solidFill>
              <a:prstDash val="solid"/>
              <a:round/>
              <a:headEnd len="med" w="med" type="none"/>
              <a:tailEnd len="med" w="med" type="none"/>
            </a:ln>
          </p:spPr>
        </p:cxnSp>
        <p:grpSp>
          <p:nvGrpSpPr>
            <p:cNvPr id="597" name="Google Shape;597;p58"/>
            <p:cNvGrpSpPr/>
            <p:nvPr/>
          </p:nvGrpSpPr>
          <p:grpSpPr>
            <a:xfrm>
              <a:off x="271925" y="3550725"/>
              <a:ext cx="2882700" cy="196975"/>
              <a:chOff x="271925" y="3550725"/>
              <a:chExt cx="2882700" cy="196975"/>
            </a:xfrm>
          </p:grpSpPr>
          <p:cxnSp>
            <p:nvCxnSpPr>
              <p:cNvPr id="598" name="Google Shape;598;p58"/>
              <p:cNvCxnSpPr/>
              <p:nvPr/>
            </p:nvCxnSpPr>
            <p:spPr>
              <a:xfrm>
                <a:off x="3131175" y="3553300"/>
                <a:ext cx="0" cy="194400"/>
              </a:xfrm>
              <a:prstGeom prst="straightConnector1">
                <a:avLst/>
              </a:prstGeom>
              <a:noFill/>
              <a:ln cap="flat" cmpd="sng" w="38100">
                <a:solidFill>
                  <a:schemeClr val="dk1"/>
                </a:solidFill>
                <a:prstDash val="solid"/>
                <a:round/>
                <a:headEnd len="med" w="med" type="none"/>
                <a:tailEnd len="med" w="med" type="none"/>
              </a:ln>
            </p:spPr>
          </p:cxnSp>
          <p:cxnSp>
            <p:nvCxnSpPr>
              <p:cNvPr id="599" name="Google Shape;599;p58"/>
              <p:cNvCxnSpPr/>
              <p:nvPr/>
            </p:nvCxnSpPr>
            <p:spPr>
              <a:xfrm>
                <a:off x="271925" y="3550725"/>
                <a:ext cx="2882700" cy="7800"/>
              </a:xfrm>
              <a:prstGeom prst="straightConnector1">
                <a:avLst/>
              </a:prstGeom>
              <a:noFill/>
              <a:ln cap="flat" cmpd="sng" w="38100">
                <a:solidFill>
                  <a:schemeClr val="dk1"/>
                </a:solidFill>
                <a:prstDash val="solid"/>
                <a:round/>
                <a:headEnd len="med" w="med" type="none"/>
                <a:tailEnd len="med" w="med" type="none"/>
              </a:ln>
            </p:spPr>
          </p:cxnSp>
        </p:grpSp>
      </p:grpSp>
      <p:grpSp>
        <p:nvGrpSpPr>
          <p:cNvPr id="600" name="Google Shape;600;p58"/>
          <p:cNvGrpSpPr/>
          <p:nvPr/>
        </p:nvGrpSpPr>
        <p:grpSpPr>
          <a:xfrm flipH="1" rot="10800000">
            <a:off x="294098" y="4762625"/>
            <a:ext cx="2964280" cy="196975"/>
            <a:chOff x="271925" y="3550725"/>
            <a:chExt cx="2882700" cy="196975"/>
          </a:xfrm>
        </p:grpSpPr>
        <p:cxnSp>
          <p:nvCxnSpPr>
            <p:cNvPr id="601" name="Google Shape;601;p58"/>
            <p:cNvCxnSpPr/>
            <p:nvPr/>
          </p:nvCxnSpPr>
          <p:spPr>
            <a:xfrm>
              <a:off x="287475" y="3553300"/>
              <a:ext cx="0" cy="194400"/>
            </a:xfrm>
            <a:prstGeom prst="straightConnector1">
              <a:avLst/>
            </a:prstGeom>
            <a:noFill/>
            <a:ln cap="flat" cmpd="sng" w="38100">
              <a:solidFill>
                <a:schemeClr val="dk1"/>
              </a:solidFill>
              <a:prstDash val="solid"/>
              <a:round/>
              <a:headEnd len="med" w="med" type="none"/>
              <a:tailEnd len="med" w="med" type="none"/>
            </a:ln>
          </p:spPr>
        </p:cxnSp>
        <p:grpSp>
          <p:nvGrpSpPr>
            <p:cNvPr id="602" name="Google Shape;602;p58"/>
            <p:cNvGrpSpPr/>
            <p:nvPr/>
          </p:nvGrpSpPr>
          <p:grpSpPr>
            <a:xfrm>
              <a:off x="271925" y="3550725"/>
              <a:ext cx="2882700" cy="196975"/>
              <a:chOff x="271925" y="3550725"/>
              <a:chExt cx="2882700" cy="196975"/>
            </a:xfrm>
          </p:grpSpPr>
          <p:cxnSp>
            <p:nvCxnSpPr>
              <p:cNvPr id="603" name="Google Shape;603;p58"/>
              <p:cNvCxnSpPr/>
              <p:nvPr/>
            </p:nvCxnSpPr>
            <p:spPr>
              <a:xfrm>
                <a:off x="3131175" y="3553300"/>
                <a:ext cx="0" cy="194400"/>
              </a:xfrm>
              <a:prstGeom prst="straightConnector1">
                <a:avLst/>
              </a:prstGeom>
              <a:noFill/>
              <a:ln cap="flat" cmpd="sng" w="38100">
                <a:solidFill>
                  <a:schemeClr val="dk1"/>
                </a:solidFill>
                <a:prstDash val="solid"/>
                <a:round/>
                <a:headEnd len="med" w="med" type="none"/>
                <a:tailEnd len="med" w="med" type="none"/>
              </a:ln>
            </p:spPr>
          </p:cxnSp>
          <p:cxnSp>
            <p:nvCxnSpPr>
              <p:cNvPr id="604" name="Google Shape;604;p58"/>
              <p:cNvCxnSpPr/>
              <p:nvPr/>
            </p:nvCxnSpPr>
            <p:spPr>
              <a:xfrm>
                <a:off x="271925" y="3550725"/>
                <a:ext cx="2882700" cy="7800"/>
              </a:xfrm>
              <a:prstGeom prst="straightConnector1">
                <a:avLst/>
              </a:prstGeom>
              <a:noFill/>
              <a:ln cap="flat" cmpd="sng" w="38100">
                <a:solidFill>
                  <a:schemeClr val="dk1"/>
                </a:solidFill>
                <a:prstDash val="solid"/>
                <a:round/>
                <a:headEnd len="med" w="med" type="none"/>
                <a:tailEnd len="med" w="med" type="none"/>
              </a:ln>
            </p:spPr>
          </p:cxn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3781"/>
        </a:solidFill>
      </p:bgPr>
    </p:bg>
    <p:spTree>
      <p:nvGrpSpPr>
        <p:cNvPr id="608" name="Shape 608"/>
        <p:cNvGrpSpPr/>
        <p:nvPr/>
      </p:nvGrpSpPr>
      <p:grpSpPr>
        <a:xfrm>
          <a:off x="0" y="0"/>
          <a:ext cx="0" cy="0"/>
          <a:chOff x="0" y="0"/>
          <a:chExt cx="0" cy="0"/>
        </a:xfrm>
      </p:grpSpPr>
      <p:sp>
        <p:nvSpPr>
          <p:cNvPr id="609" name="Google Shape;609;p59"/>
          <p:cNvSpPr txBox="1"/>
          <p:nvPr/>
        </p:nvSpPr>
        <p:spPr>
          <a:xfrm>
            <a:off x="755250" y="167925"/>
            <a:ext cx="763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dk1"/>
                </a:solidFill>
                <a:latin typeface="Poppins SemiBold"/>
                <a:ea typeface="Poppins SemiBold"/>
                <a:cs typeface="Poppins SemiBold"/>
                <a:sym typeface="Poppins SemiBold"/>
              </a:rPr>
              <a:t>Groundbreaking Research: Top 100 Influential AI Papers, 2013-2023</a:t>
            </a:r>
            <a:endParaRPr sz="2200">
              <a:solidFill>
                <a:schemeClr val="dk1"/>
              </a:solidFill>
              <a:latin typeface="Poppins SemiBold"/>
              <a:ea typeface="Poppins SemiBold"/>
              <a:cs typeface="Poppins SemiBold"/>
              <a:sym typeface="Poppins SemiBold"/>
            </a:endParaRPr>
          </a:p>
        </p:txBody>
      </p:sp>
      <p:pic>
        <p:nvPicPr>
          <p:cNvPr id="610" name="Google Shape;610;p59"/>
          <p:cNvPicPr preferRelativeResize="0"/>
          <p:nvPr/>
        </p:nvPicPr>
        <p:blipFill rotWithShape="1">
          <a:blip r:embed="rId3">
            <a:alphaModFix/>
          </a:blip>
          <a:srcRect b="1858" l="9036" r="9036" t="7921"/>
          <a:stretch/>
        </p:blipFill>
        <p:spPr>
          <a:xfrm>
            <a:off x="3341075" y="962425"/>
            <a:ext cx="5586900" cy="3352140"/>
          </a:xfrm>
          <a:prstGeom prst="rect">
            <a:avLst/>
          </a:prstGeom>
          <a:noFill/>
          <a:ln>
            <a:noFill/>
          </a:ln>
        </p:spPr>
      </p:pic>
      <p:sp>
        <p:nvSpPr>
          <p:cNvPr id="611" name="Google Shape;611;p59"/>
          <p:cNvSpPr txBox="1"/>
          <p:nvPr/>
        </p:nvSpPr>
        <p:spPr>
          <a:xfrm>
            <a:off x="-176600" y="692400"/>
            <a:ext cx="3458700" cy="2955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Mulish"/>
              <a:buChar char="●"/>
            </a:pPr>
            <a:r>
              <a:rPr lang="en" sz="1200">
                <a:solidFill>
                  <a:schemeClr val="dk1"/>
                </a:solidFill>
                <a:latin typeface="Mulish"/>
                <a:ea typeface="Mulish"/>
                <a:cs typeface="Mulish"/>
                <a:sym typeface="Mulish"/>
              </a:rPr>
              <a:t>Linear regression model shows consistent upward trend in AI paper releases</a:t>
            </a:r>
            <a:endParaRPr sz="1200">
              <a:solidFill>
                <a:schemeClr val="dk1"/>
              </a:solidFill>
              <a:latin typeface="Mulish"/>
              <a:ea typeface="Mulish"/>
              <a:cs typeface="Mulish"/>
              <a:sym typeface="Mulish"/>
            </a:endParaRPr>
          </a:p>
          <a:p>
            <a:pPr indent="0" lvl="0" marL="457200" rtl="0" algn="l">
              <a:spcBef>
                <a:spcPts val="0"/>
              </a:spcBef>
              <a:spcAft>
                <a:spcPts val="0"/>
              </a:spcAft>
              <a:buNone/>
            </a:pPr>
            <a:r>
              <a:t/>
            </a:r>
            <a:endParaRPr sz="1200">
              <a:solidFill>
                <a:schemeClr val="dk1"/>
              </a:solidFill>
              <a:latin typeface="Mulish"/>
              <a:ea typeface="Mulish"/>
              <a:cs typeface="Mulish"/>
              <a:sym typeface="Mulish"/>
            </a:endParaRPr>
          </a:p>
          <a:p>
            <a:pPr indent="-304800" lvl="0" marL="457200" rtl="0" algn="l">
              <a:spcBef>
                <a:spcPts val="0"/>
              </a:spcBef>
              <a:spcAft>
                <a:spcPts val="0"/>
              </a:spcAft>
              <a:buClr>
                <a:schemeClr val="dk1"/>
              </a:buClr>
              <a:buSzPts val="1200"/>
              <a:buFont typeface="Mulish"/>
              <a:buChar char="●"/>
            </a:pPr>
            <a:r>
              <a:rPr lang="en" sz="1200">
                <a:solidFill>
                  <a:schemeClr val="dk1"/>
                </a:solidFill>
                <a:latin typeface="Mulish"/>
                <a:ea typeface="Mulish"/>
                <a:cs typeface="Mulish"/>
                <a:sym typeface="Mulish"/>
              </a:rPr>
              <a:t>Top-ranked paper based on z-score involves Transformers, extensively used in current AI products like ChatGPT</a:t>
            </a:r>
            <a:endParaRPr sz="1200">
              <a:solidFill>
                <a:schemeClr val="dk1"/>
              </a:solidFill>
              <a:latin typeface="Mulish"/>
              <a:ea typeface="Mulish"/>
              <a:cs typeface="Mulish"/>
              <a:sym typeface="Mulish"/>
            </a:endParaRPr>
          </a:p>
          <a:p>
            <a:pPr indent="0" lvl="0" marL="457200" rtl="0" algn="l">
              <a:spcBef>
                <a:spcPts val="0"/>
              </a:spcBef>
              <a:spcAft>
                <a:spcPts val="0"/>
              </a:spcAft>
              <a:buNone/>
            </a:pPr>
            <a:r>
              <a:t/>
            </a:r>
            <a:endParaRPr sz="1200">
              <a:solidFill>
                <a:schemeClr val="dk1"/>
              </a:solidFill>
              <a:latin typeface="Mulish"/>
              <a:ea typeface="Mulish"/>
              <a:cs typeface="Mulish"/>
              <a:sym typeface="Mulish"/>
            </a:endParaRPr>
          </a:p>
          <a:p>
            <a:pPr indent="-304800" lvl="0" marL="457200" rtl="0" algn="l">
              <a:spcBef>
                <a:spcPts val="0"/>
              </a:spcBef>
              <a:spcAft>
                <a:spcPts val="0"/>
              </a:spcAft>
              <a:buClr>
                <a:schemeClr val="dk1"/>
              </a:buClr>
              <a:buSzPts val="1200"/>
              <a:buFont typeface="Mulish"/>
              <a:buChar char="●"/>
            </a:pPr>
            <a:r>
              <a:rPr lang="en" sz="1200">
                <a:solidFill>
                  <a:schemeClr val="dk1"/>
                </a:solidFill>
                <a:latin typeface="Mulish"/>
                <a:ea typeface="Mulish"/>
                <a:cs typeface="Mulish"/>
                <a:sym typeface="Mulish"/>
              </a:rPr>
              <a:t>Computer vision and image detection are prominent, with 6 of the top 10 most impactful papers focusing on these areas.</a:t>
            </a:r>
            <a:endParaRPr sz="1200">
              <a:solidFill>
                <a:schemeClr val="dk1"/>
              </a:solidFill>
              <a:latin typeface="Mulish"/>
              <a:ea typeface="Mulish"/>
              <a:cs typeface="Mulish"/>
              <a:sym typeface="Mulish"/>
            </a:endParaRPr>
          </a:p>
          <a:p>
            <a:pPr indent="0" lvl="0" marL="457200" rtl="0" algn="l">
              <a:spcBef>
                <a:spcPts val="0"/>
              </a:spcBef>
              <a:spcAft>
                <a:spcPts val="0"/>
              </a:spcAft>
              <a:buNone/>
            </a:pPr>
            <a:r>
              <a:t/>
            </a:r>
            <a:endParaRPr sz="1200">
              <a:solidFill>
                <a:schemeClr val="dk1"/>
              </a:solidFill>
              <a:latin typeface="Mulish"/>
              <a:ea typeface="Mulish"/>
              <a:cs typeface="Mulish"/>
              <a:sym typeface="Mulish"/>
            </a:endParaRPr>
          </a:p>
          <a:p>
            <a:pPr indent="-304800" lvl="0" marL="457200" rtl="0" algn="l">
              <a:spcBef>
                <a:spcPts val="0"/>
              </a:spcBef>
              <a:spcAft>
                <a:spcPts val="0"/>
              </a:spcAft>
              <a:buClr>
                <a:schemeClr val="dk1"/>
              </a:buClr>
              <a:buSzPts val="1200"/>
              <a:buFont typeface="Mulish"/>
              <a:buChar char="●"/>
            </a:pPr>
            <a:r>
              <a:rPr lang="en" sz="1200">
                <a:solidFill>
                  <a:schemeClr val="dk1"/>
                </a:solidFill>
                <a:latin typeface="Mulish"/>
                <a:ea typeface="Mulish"/>
                <a:cs typeface="Mulish"/>
                <a:sym typeface="Mulish"/>
              </a:rPr>
              <a:t>Add info on most recent impactful paper scalenet</a:t>
            </a:r>
            <a:endParaRPr sz="1200">
              <a:solidFill>
                <a:schemeClr val="dk1"/>
              </a:solidFill>
              <a:latin typeface="Mulish"/>
              <a:ea typeface="Mulish"/>
              <a:cs typeface="Mulish"/>
              <a:sym typeface="Mulish"/>
            </a:endParaRPr>
          </a:p>
        </p:txBody>
      </p:sp>
      <p:sp>
        <p:nvSpPr>
          <p:cNvPr id="612" name="Google Shape;612;p59"/>
          <p:cNvSpPr txBox="1"/>
          <p:nvPr/>
        </p:nvSpPr>
        <p:spPr>
          <a:xfrm>
            <a:off x="3341075" y="4771775"/>
            <a:ext cx="5047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Mulish"/>
                <a:ea typeface="Mulish"/>
                <a:cs typeface="Mulish"/>
                <a:sym typeface="Mulish"/>
              </a:rPr>
              <a:t>Source: semantic scholar API </a:t>
            </a:r>
            <a:r>
              <a:rPr lang="en" sz="1100">
                <a:solidFill>
                  <a:schemeClr val="dk1"/>
                </a:solidFill>
                <a:latin typeface="Mulish"/>
                <a:ea typeface="Mulish"/>
                <a:cs typeface="Mulish"/>
                <a:sym typeface="Mulish"/>
              </a:rPr>
              <a:t> and arxiv.org AI academic papers metadata</a:t>
            </a:r>
            <a:endParaRPr>
              <a:solidFill>
                <a:schemeClr val="dk1"/>
              </a:solidFill>
            </a:endParaRPr>
          </a:p>
        </p:txBody>
      </p:sp>
      <p:sp>
        <p:nvSpPr>
          <p:cNvPr id="613" name="Google Shape;613;p59"/>
          <p:cNvSpPr txBox="1"/>
          <p:nvPr/>
        </p:nvSpPr>
        <p:spPr>
          <a:xfrm>
            <a:off x="3495500" y="4254875"/>
            <a:ext cx="5372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ulish"/>
                <a:ea typeface="Mulish"/>
                <a:cs typeface="Mulish"/>
                <a:sym typeface="Mulish"/>
              </a:rPr>
              <a:t>Bubbles represent citation counts relative to contemporary papers, mitigating bias favoring older papers</a:t>
            </a:r>
            <a:endParaRPr sz="1200">
              <a:solidFill>
                <a:schemeClr val="dk1"/>
              </a:solidFill>
              <a:latin typeface="Mulish"/>
              <a:ea typeface="Mulish"/>
              <a:cs typeface="Mulish"/>
              <a:sym typeface="Mulish"/>
            </a:endParaRPr>
          </a:p>
        </p:txBody>
      </p:sp>
      <p:sp>
        <p:nvSpPr>
          <p:cNvPr id="614" name="Google Shape;614;p59"/>
          <p:cNvSpPr txBox="1"/>
          <p:nvPr/>
        </p:nvSpPr>
        <p:spPr>
          <a:xfrm>
            <a:off x="273425" y="3842850"/>
            <a:ext cx="2727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ulish"/>
                <a:ea typeface="Mulish"/>
                <a:cs typeface="Mulish"/>
                <a:sym typeface="Mulish"/>
              </a:rPr>
              <a:t>Most of the impactful AI papers were published recently, with 6 of the all-time most influential papers in the last 2 years since the AI boom began</a:t>
            </a:r>
            <a:endParaRPr/>
          </a:p>
        </p:txBody>
      </p:sp>
      <p:grpSp>
        <p:nvGrpSpPr>
          <p:cNvPr id="615" name="Google Shape;615;p59"/>
          <p:cNvGrpSpPr/>
          <p:nvPr/>
        </p:nvGrpSpPr>
        <p:grpSpPr>
          <a:xfrm>
            <a:off x="119556" y="3793362"/>
            <a:ext cx="3000026" cy="172846"/>
            <a:chOff x="271925" y="3550725"/>
            <a:chExt cx="2882700" cy="196975"/>
          </a:xfrm>
        </p:grpSpPr>
        <p:cxnSp>
          <p:nvCxnSpPr>
            <p:cNvPr id="616" name="Google Shape;616;p59"/>
            <p:cNvCxnSpPr/>
            <p:nvPr/>
          </p:nvCxnSpPr>
          <p:spPr>
            <a:xfrm>
              <a:off x="287475" y="3553300"/>
              <a:ext cx="0" cy="194400"/>
            </a:xfrm>
            <a:prstGeom prst="straightConnector1">
              <a:avLst/>
            </a:prstGeom>
            <a:noFill/>
            <a:ln cap="flat" cmpd="sng" w="38100">
              <a:solidFill>
                <a:schemeClr val="dk1"/>
              </a:solidFill>
              <a:prstDash val="solid"/>
              <a:round/>
              <a:headEnd len="med" w="med" type="none"/>
              <a:tailEnd len="med" w="med" type="none"/>
            </a:ln>
          </p:spPr>
        </p:cxnSp>
        <p:grpSp>
          <p:nvGrpSpPr>
            <p:cNvPr id="617" name="Google Shape;617;p59"/>
            <p:cNvGrpSpPr/>
            <p:nvPr/>
          </p:nvGrpSpPr>
          <p:grpSpPr>
            <a:xfrm>
              <a:off x="271925" y="3550725"/>
              <a:ext cx="2882700" cy="196975"/>
              <a:chOff x="271925" y="3550725"/>
              <a:chExt cx="2882700" cy="196975"/>
            </a:xfrm>
          </p:grpSpPr>
          <p:cxnSp>
            <p:nvCxnSpPr>
              <p:cNvPr id="618" name="Google Shape;618;p59"/>
              <p:cNvCxnSpPr/>
              <p:nvPr/>
            </p:nvCxnSpPr>
            <p:spPr>
              <a:xfrm>
                <a:off x="3131175" y="3553300"/>
                <a:ext cx="0" cy="194400"/>
              </a:xfrm>
              <a:prstGeom prst="straightConnector1">
                <a:avLst/>
              </a:prstGeom>
              <a:noFill/>
              <a:ln cap="flat" cmpd="sng" w="38100">
                <a:solidFill>
                  <a:schemeClr val="dk1"/>
                </a:solidFill>
                <a:prstDash val="solid"/>
                <a:round/>
                <a:headEnd len="med" w="med" type="none"/>
                <a:tailEnd len="med" w="med" type="none"/>
              </a:ln>
            </p:spPr>
          </p:cxnSp>
          <p:cxnSp>
            <p:nvCxnSpPr>
              <p:cNvPr id="619" name="Google Shape;619;p59"/>
              <p:cNvCxnSpPr/>
              <p:nvPr/>
            </p:nvCxnSpPr>
            <p:spPr>
              <a:xfrm>
                <a:off x="271925" y="3550725"/>
                <a:ext cx="2882700" cy="7800"/>
              </a:xfrm>
              <a:prstGeom prst="straightConnector1">
                <a:avLst/>
              </a:prstGeom>
              <a:noFill/>
              <a:ln cap="flat" cmpd="sng" w="38100">
                <a:solidFill>
                  <a:schemeClr val="dk1"/>
                </a:solidFill>
                <a:prstDash val="solid"/>
                <a:round/>
                <a:headEnd len="med" w="med" type="none"/>
                <a:tailEnd len="med" w="med" type="none"/>
              </a:ln>
            </p:spPr>
          </p:cxnSp>
        </p:grpSp>
      </p:grpSp>
      <p:grpSp>
        <p:nvGrpSpPr>
          <p:cNvPr id="620" name="Google Shape;620;p59"/>
          <p:cNvGrpSpPr/>
          <p:nvPr/>
        </p:nvGrpSpPr>
        <p:grpSpPr>
          <a:xfrm flipH="1" rot="10800000">
            <a:off x="119556" y="4813568"/>
            <a:ext cx="3000026" cy="172846"/>
            <a:chOff x="271925" y="3550725"/>
            <a:chExt cx="2882700" cy="196975"/>
          </a:xfrm>
        </p:grpSpPr>
        <p:cxnSp>
          <p:nvCxnSpPr>
            <p:cNvPr id="621" name="Google Shape;621;p59"/>
            <p:cNvCxnSpPr/>
            <p:nvPr/>
          </p:nvCxnSpPr>
          <p:spPr>
            <a:xfrm>
              <a:off x="287475" y="3553300"/>
              <a:ext cx="0" cy="194400"/>
            </a:xfrm>
            <a:prstGeom prst="straightConnector1">
              <a:avLst/>
            </a:prstGeom>
            <a:noFill/>
            <a:ln cap="flat" cmpd="sng" w="38100">
              <a:solidFill>
                <a:schemeClr val="dk1"/>
              </a:solidFill>
              <a:prstDash val="solid"/>
              <a:round/>
              <a:headEnd len="med" w="med" type="none"/>
              <a:tailEnd len="med" w="med" type="none"/>
            </a:ln>
          </p:spPr>
        </p:cxnSp>
        <p:grpSp>
          <p:nvGrpSpPr>
            <p:cNvPr id="622" name="Google Shape;622;p59"/>
            <p:cNvGrpSpPr/>
            <p:nvPr/>
          </p:nvGrpSpPr>
          <p:grpSpPr>
            <a:xfrm>
              <a:off x="271925" y="3550725"/>
              <a:ext cx="2882700" cy="196975"/>
              <a:chOff x="271925" y="3550725"/>
              <a:chExt cx="2882700" cy="196975"/>
            </a:xfrm>
          </p:grpSpPr>
          <p:cxnSp>
            <p:nvCxnSpPr>
              <p:cNvPr id="623" name="Google Shape;623;p59"/>
              <p:cNvCxnSpPr/>
              <p:nvPr/>
            </p:nvCxnSpPr>
            <p:spPr>
              <a:xfrm>
                <a:off x="3131175" y="3553300"/>
                <a:ext cx="0" cy="194400"/>
              </a:xfrm>
              <a:prstGeom prst="straightConnector1">
                <a:avLst/>
              </a:prstGeom>
              <a:noFill/>
              <a:ln cap="flat" cmpd="sng" w="38100">
                <a:solidFill>
                  <a:schemeClr val="dk1"/>
                </a:solidFill>
                <a:prstDash val="solid"/>
                <a:round/>
                <a:headEnd len="med" w="med" type="none"/>
                <a:tailEnd len="med" w="med" type="none"/>
              </a:ln>
            </p:spPr>
          </p:cxnSp>
          <p:cxnSp>
            <p:nvCxnSpPr>
              <p:cNvPr id="624" name="Google Shape;624;p59"/>
              <p:cNvCxnSpPr/>
              <p:nvPr/>
            </p:nvCxnSpPr>
            <p:spPr>
              <a:xfrm>
                <a:off x="271925" y="3550725"/>
                <a:ext cx="2882700" cy="7800"/>
              </a:xfrm>
              <a:prstGeom prst="straightConnector1">
                <a:avLst/>
              </a:prstGeom>
              <a:noFill/>
              <a:ln cap="flat" cmpd="sng" w="38100">
                <a:solidFill>
                  <a:schemeClr val="dk1"/>
                </a:solidFill>
                <a:prstDash val="solid"/>
                <a:round/>
                <a:headEnd len="med" w="med" type="none"/>
                <a:tailEnd len="med" w="med" type="none"/>
              </a:ln>
            </p:spPr>
          </p:cxn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3781"/>
        </a:solidFill>
      </p:bgPr>
    </p:bg>
    <p:spTree>
      <p:nvGrpSpPr>
        <p:cNvPr id="628" name="Shape 628"/>
        <p:cNvGrpSpPr/>
        <p:nvPr/>
      </p:nvGrpSpPr>
      <p:grpSpPr>
        <a:xfrm>
          <a:off x="0" y="0"/>
          <a:ext cx="0" cy="0"/>
          <a:chOff x="0" y="0"/>
          <a:chExt cx="0" cy="0"/>
        </a:xfrm>
      </p:grpSpPr>
      <p:sp>
        <p:nvSpPr>
          <p:cNvPr id="629" name="Google Shape;629;p60"/>
          <p:cNvSpPr txBox="1"/>
          <p:nvPr/>
        </p:nvSpPr>
        <p:spPr>
          <a:xfrm>
            <a:off x="1067850" y="238000"/>
            <a:ext cx="7008300" cy="289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dk1"/>
                </a:solidFill>
                <a:latin typeface="Poppins SemiBold"/>
                <a:ea typeface="Poppins SemiBold"/>
                <a:cs typeface="Poppins SemiBold"/>
                <a:sym typeface="Poppins SemiBold"/>
              </a:rPr>
              <a:t>T</a:t>
            </a:r>
            <a:r>
              <a:rPr lang="en" sz="2200">
                <a:solidFill>
                  <a:schemeClr val="dk1"/>
                </a:solidFill>
                <a:latin typeface="Poppins SemiBold"/>
                <a:ea typeface="Poppins SemiBold"/>
                <a:cs typeface="Poppins SemiBold"/>
                <a:sym typeface="Poppins SemiBold"/>
              </a:rPr>
              <a:t>railblazers: Dissecting the Top 35 AI Papers by Impact, Category, and Publication Date</a:t>
            </a:r>
            <a:endParaRPr sz="2200">
              <a:solidFill>
                <a:schemeClr val="dk1"/>
              </a:solidFill>
              <a:latin typeface="Poppins SemiBold"/>
              <a:ea typeface="Poppins SemiBold"/>
              <a:cs typeface="Poppins SemiBold"/>
              <a:sym typeface="Poppins SemiBold"/>
            </a:endParaRPr>
          </a:p>
          <a:p>
            <a:pPr indent="0" lvl="0" marL="0" rtl="0" algn="ctr">
              <a:spcBef>
                <a:spcPts val="0"/>
              </a:spcBef>
              <a:spcAft>
                <a:spcPts val="0"/>
              </a:spcAft>
              <a:buNone/>
            </a:pPr>
            <a:r>
              <a:t/>
            </a:r>
            <a:endParaRPr sz="3300">
              <a:solidFill>
                <a:schemeClr val="dk1"/>
              </a:solidFill>
              <a:latin typeface="Poppins SemiBold"/>
              <a:ea typeface="Poppins SemiBold"/>
              <a:cs typeface="Poppins SemiBold"/>
              <a:sym typeface="Poppins SemiBold"/>
            </a:endParaRPr>
          </a:p>
          <a:p>
            <a:pPr indent="0" lvl="0" marL="0" rtl="0" algn="ctr">
              <a:spcBef>
                <a:spcPts val="0"/>
              </a:spcBef>
              <a:spcAft>
                <a:spcPts val="0"/>
              </a:spcAft>
              <a:buNone/>
            </a:pPr>
            <a:r>
              <a:t/>
            </a:r>
            <a:endParaRPr sz="3300">
              <a:solidFill>
                <a:schemeClr val="dk1"/>
              </a:solidFill>
              <a:latin typeface="Poppins SemiBold"/>
              <a:ea typeface="Poppins SemiBold"/>
              <a:cs typeface="Poppins SemiBold"/>
              <a:sym typeface="Poppins SemiBold"/>
            </a:endParaRPr>
          </a:p>
          <a:p>
            <a:pPr indent="0" lvl="0" marL="0" rtl="0" algn="ctr">
              <a:spcBef>
                <a:spcPts val="0"/>
              </a:spcBef>
              <a:spcAft>
                <a:spcPts val="0"/>
              </a:spcAft>
              <a:buNone/>
            </a:pPr>
            <a:r>
              <a:t/>
            </a:r>
            <a:endParaRPr sz="3300">
              <a:solidFill>
                <a:schemeClr val="dk1"/>
              </a:solidFill>
              <a:latin typeface="Poppins SemiBold"/>
              <a:ea typeface="Poppins SemiBold"/>
              <a:cs typeface="Poppins SemiBold"/>
              <a:sym typeface="Poppins SemiBold"/>
            </a:endParaRPr>
          </a:p>
          <a:p>
            <a:pPr indent="0" lvl="0" marL="0" rtl="0" algn="ctr">
              <a:spcBef>
                <a:spcPts val="0"/>
              </a:spcBef>
              <a:spcAft>
                <a:spcPts val="0"/>
              </a:spcAft>
              <a:buNone/>
            </a:pPr>
            <a:r>
              <a:t/>
            </a:r>
            <a:endParaRPr sz="3300">
              <a:solidFill>
                <a:schemeClr val="dk1"/>
              </a:solidFill>
              <a:latin typeface="Poppins SemiBold"/>
              <a:ea typeface="Poppins SemiBold"/>
              <a:cs typeface="Poppins SemiBold"/>
              <a:sym typeface="Poppins SemiBold"/>
            </a:endParaRPr>
          </a:p>
        </p:txBody>
      </p:sp>
      <p:sp>
        <p:nvSpPr>
          <p:cNvPr id="630" name="Google Shape;630;p60"/>
          <p:cNvSpPr txBox="1"/>
          <p:nvPr/>
        </p:nvSpPr>
        <p:spPr>
          <a:xfrm>
            <a:off x="-225325" y="1093250"/>
            <a:ext cx="2400900" cy="2385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Font typeface="Mulish"/>
              <a:buChar char="●"/>
            </a:pPr>
            <a:r>
              <a:rPr lang="en" sz="1100">
                <a:solidFill>
                  <a:schemeClr val="dk1"/>
                </a:solidFill>
                <a:latin typeface="Mulish"/>
                <a:ea typeface="Mulish"/>
                <a:cs typeface="Mulish"/>
                <a:sym typeface="Mulish"/>
              </a:rPr>
              <a:t>Significant proportion of influential papers have been published in the last 4 years, despite data spanning the previous decade</a:t>
            </a:r>
            <a:endParaRPr sz="1100">
              <a:solidFill>
                <a:schemeClr val="dk1"/>
              </a:solidFill>
              <a:latin typeface="Mulish"/>
              <a:ea typeface="Mulish"/>
              <a:cs typeface="Mulish"/>
              <a:sym typeface="Mulish"/>
            </a:endParaRPr>
          </a:p>
          <a:p>
            <a:pPr indent="0" lvl="0" marL="457200" rtl="0" algn="l">
              <a:spcBef>
                <a:spcPts val="0"/>
              </a:spcBef>
              <a:spcAft>
                <a:spcPts val="0"/>
              </a:spcAft>
              <a:buNone/>
            </a:pPr>
            <a:r>
              <a:t/>
            </a:r>
            <a:endParaRPr sz="1100">
              <a:solidFill>
                <a:schemeClr val="dk1"/>
              </a:solidFill>
              <a:latin typeface="Mulish"/>
              <a:ea typeface="Mulish"/>
              <a:cs typeface="Mulish"/>
              <a:sym typeface="Mulish"/>
            </a:endParaRPr>
          </a:p>
          <a:p>
            <a:pPr indent="-298450" lvl="0" marL="457200" rtl="0" algn="l">
              <a:spcBef>
                <a:spcPts val="0"/>
              </a:spcBef>
              <a:spcAft>
                <a:spcPts val="0"/>
              </a:spcAft>
              <a:buClr>
                <a:schemeClr val="dk1"/>
              </a:buClr>
              <a:buSzPts val="1100"/>
              <a:buFont typeface="Mulish"/>
              <a:buChar char="●"/>
            </a:pPr>
            <a:r>
              <a:rPr lang="en" sz="1100">
                <a:solidFill>
                  <a:schemeClr val="dk1"/>
                </a:solidFill>
                <a:latin typeface="Mulish"/>
                <a:ea typeface="Mulish"/>
                <a:cs typeface="Mulish"/>
                <a:sym typeface="Mulish"/>
              </a:rPr>
              <a:t>Two papers from 2014-2015 have the highest citation counts, suggesting they have shaped AI research direction since publication</a:t>
            </a:r>
            <a:endParaRPr sz="1500">
              <a:solidFill>
                <a:schemeClr val="dk1"/>
              </a:solidFill>
              <a:latin typeface="Mulish"/>
              <a:ea typeface="Mulish"/>
              <a:cs typeface="Mulish"/>
              <a:sym typeface="Mulish"/>
            </a:endParaRPr>
          </a:p>
        </p:txBody>
      </p:sp>
      <p:sp>
        <p:nvSpPr>
          <p:cNvPr id="631" name="Google Shape;631;p60"/>
          <p:cNvSpPr txBox="1"/>
          <p:nvPr/>
        </p:nvSpPr>
        <p:spPr>
          <a:xfrm>
            <a:off x="3341075" y="4847975"/>
            <a:ext cx="5047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Mulish"/>
                <a:ea typeface="Mulish"/>
                <a:cs typeface="Mulish"/>
                <a:sym typeface="Mulish"/>
              </a:rPr>
              <a:t>Source: semantic scholar API  and arxiv.org AI academic papers metadata</a:t>
            </a:r>
            <a:endParaRPr>
              <a:solidFill>
                <a:schemeClr val="dk1"/>
              </a:solidFill>
            </a:endParaRPr>
          </a:p>
        </p:txBody>
      </p:sp>
      <p:sp>
        <p:nvSpPr>
          <p:cNvPr id="632" name="Google Shape;632;p60"/>
          <p:cNvSpPr txBox="1"/>
          <p:nvPr/>
        </p:nvSpPr>
        <p:spPr>
          <a:xfrm>
            <a:off x="3286050" y="4258800"/>
            <a:ext cx="5062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ulish"/>
                <a:ea typeface="Mulish"/>
                <a:cs typeface="Mulish"/>
                <a:sym typeface="Mulish"/>
              </a:rPr>
              <a:t>S</a:t>
            </a:r>
            <a:r>
              <a:rPr lang="en" sz="1200">
                <a:solidFill>
                  <a:schemeClr val="dk1"/>
                </a:solidFill>
                <a:latin typeface="Mulish"/>
                <a:ea typeface="Mulish"/>
                <a:cs typeface="Mulish"/>
                <a:sym typeface="Mulish"/>
              </a:rPr>
              <a:t>ize representing impact and colour denotes citation count</a:t>
            </a:r>
            <a:endParaRPr>
              <a:solidFill>
                <a:schemeClr val="dk1"/>
              </a:solidFill>
              <a:latin typeface="Mulish"/>
              <a:ea typeface="Mulish"/>
              <a:cs typeface="Mulish"/>
              <a:sym typeface="Mulish"/>
            </a:endParaRPr>
          </a:p>
        </p:txBody>
      </p:sp>
      <p:grpSp>
        <p:nvGrpSpPr>
          <p:cNvPr id="633" name="Google Shape;633;p60"/>
          <p:cNvGrpSpPr/>
          <p:nvPr/>
        </p:nvGrpSpPr>
        <p:grpSpPr>
          <a:xfrm>
            <a:off x="58112" y="3618252"/>
            <a:ext cx="2230633" cy="172846"/>
            <a:chOff x="271925" y="3550725"/>
            <a:chExt cx="2882700" cy="196975"/>
          </a:xfrm>
        </p:grpSpPr>
        <p:cxnSp>
          <p:nvCxnSpPr>
            <p:cNvPr id="634" name="Google Shape;634;p60"/>
            <p:cNvCxnSpPr/>
            <p:nvPr/>
          </p:nvCxnSpPr>
          <p:spPr>
            <a:xfrm>
              <a:off x="287475" y="3553300"/>
              <a:ext cx="0" cy="194400"/>
            </a:xfrm>
            <a:prstGeom prst="straightConnector1">
              <a:avLst/>
            </a:prstGeom>
            <a:noFill/>
            <a:ln cap="flat" cmpd="sng" w="38100">
              <a:solidFill>
                <a:schemeClr val="dk1"/>
              </a:solidFill>
              <a:prstDash val="solid"/>
              <a:round/>
              <a:headEnd len="med" w="med" type="none"/>
              <a:tailEnd len="med" w="med" type="none"/>
            </a:ln>
          </p:spPr>
        </p:cxnSp>
        <p:grpSp>
          <p:nvGrpSpPr>
            <p:cNvPr id="635" name="Google Shape;635;p60"/>
            <p:cNvGrpSpPr/>
            <p:nvPr/>
          </p:nvGrpSpPr>
          <p:grpSpPr>
            <a:xfrm>
              <a:off x="271925" y="3550725"/>
              <a:ext cx="2882700" cy="196975"/>
              <a:chOff x="271925" y="3550725"/>
              <a:chExt cx="2882700" cy="196975"/>
            </a:xfrm>
          </p:grpSpPr>
          <p:cxnSp>
            <p:nvCxnSpPr>
              <p:cNvPr id="636" name="Google Shape;636;p60"/>
              <p:cNvCxnSpPr/>
              <p:nvPr/>
            </p:nvCxnSpPr>
            <p:spPr>
              <a:xfrm>
                <a:off x="3131175" y="3553300"/>
                <a:ext cx="0" cy="194400"/>
              </a:xfrm>
              <a:prstGeom prst="straightConnector1">
                <a:avLst/>
              </a:prstGeom>
              <a:noFill/>
              <a:ln cap="flat" cmpd="sng" w="38100">
                <a:solidFill>
                  <a:schemeClr val="dk1"/>
                </a:solidFill>
                <a:prstDash val="solid"/>
                <a:round/>
                <a:headEnd len="med" w="med" type="none"/>
                <a:tailEnd len="med" w="med" type="none"/>
              </a:ln>
            </p:spPr>
          </p:cxnSp>
          <p:cxnSp>
            <p:nvCxnSpPr>
              <p:cNvPr id="637" name="Google Shape;637;p60"/>
              <p:cNvCxnSpPr/>
              <p:nvPr/>
            </p:nvCxnSpPr>
            <p:spPr>
              <a:xfrm>
                <a:off x="271925" y="3550725"/>
                <a:ext cx="2882700" cy="7800"/>
              </a:xfrm>
              <a:prstGeom prst="straightConnector1">
                <a:avLst/>
              </a:prstGeom>
              <a:noFill/>
              <a:ln cap="flat" cmpd="sng" w="38100">
                <a:solidFill>
                  <a:schemeClr val="dk1"/>
                </a:solidFill>
                <a:prstDash val="solid"/>
                <a:round/>
                <a:headEnd len="med" w="med" type="none"/>
                <a:tailEnd len="med" w="med" type="none"/>
              </a:ln>
            </p:spPr>
          </p:cxnSp>
        </p:grpSp>
      </p:grpSp>
      <p:grpSp>
        <p:nvGrpSpPr>
          <p:cNvPr id="638" name="Google Shape;638;p60"/>
          <p:cNvGrpSpPr/>
          <p:nvPr/>
        </p:nvGrpSpPr>
        <p:grpSpPr>
          <a:xfrm flipH="1" rot="10800000">
            <a:off x="58112" y="4867202"/>
            <a:ext cx="2230633" cy="172846"/>
            <a:chOff x="271925" y="3550725"/>
            <a:chExt cx="2882700" cy="196975"/>
          </a:xfrm>
        </p:grpSpPr>
        <p:cxnSp>
          <p:nvCxnSpPr>
            <p:cNvPr id="639" name="Google Shape;639;p60"/>
            <p:cNvCxnSpPr/>
            <p:nvPr/>
          </p:nvCxnSpPr>
          <p:spPr>
            <a:xfrm>
              <a:off x="287475" y="3553300"/>
              <a:ext cx="0" cy="194400"/>
            </a:xfrm>
            <a:prstGeom prst="straightConnector1">
              <a:avLst/>
            </a:prstGeom>
            <a:noFill/>
            <a:ln cap="flat" cmpd="sng" w="38100">
              <a:solidFill>
                <a:schemeClr val="dk1"/>
              </a:solidFill>
              <a:prstDash val="solid"/>
              <a:round/>
              <a:headEnd len="med" w="med" type="none"/>
              <a:tailEnd len="med" w="med" type="none"/>
            </a:ln>
          </p:spPr>
        </p:cxnSp>
        <p:grpSp>
          <p:nvGrpSpPr>
            <p:cNvPr id="640" name="Google Shape;640;p60"/>
            <p:cNvGrpSpPr/>
            <p:nvPr/>
          </p:nvGrpSpPr>
          <p:grpSpPr>
            <a:xfrm>
              <a:off x="271925" y="3550725"/>
              <a:ext cx="2882700" cy="196975"/>
              <a:chOff x="271925" y="3550725"/>
              <a:chExt cx="2882700" cy="196975"/>
            </a:xfrm>
          </p:grpSpPr>
          <p:cxnSp>
            <p:nvCxnSpPr>
              <p:cNvPr id="641" name="Google Shape;641;p60"/>
              <p:cNvCxnSpPr/>
              <p:nvPr/>
            </p:nvCxnSpPr>
            <p:spPr>
              <a:xfrm>
                <a:off x="3131175" y="3553300"/>
                <a:ext cx="0" cy="194400"/>
              </a:xfrm>
              <a:prstGeom prst="straightConnector1">
                <a:avLst/>
              </a:prstGeom>
              <a:noFill/>
              <a:ln cap="flat" cmpd="sng" w="38100">
                <a:solidFill>
                  <a:schemeClr val="dk1"/>
                </a:solidFill>
                <a:prstDash val="solid"/>
                <a:round/>
                <a:headEnd len="med" w="med" type="none"/>
                <a:tailEnd len="med" w="med" type="none"/>
              </a:ln>
            </p:spPr>
          </p:cxnSp>
          <p:cxnSp>
            <p:nvCxnSpPr>
              <p:cNvPr id="642" name="Google Shape;642;p60"/>
              <p:cNvCxnSpPr/>
              <p:nvPr/>
            </p:nvCxnSpPr>
            <p:spPr>
              <a:xfrm>
                <a:off x="271925" y="3550725"/>
                <a:ext cx="2882700" cy="7800"/>
              </a:xfrm>
              <a:prstGeom prst="straightConnector1">
                <a:avLst/>
              </a:prstGeom>
              <a:noFill/>
              <a:ln cap="flat" cmpd="sng" w="38100">
                <a:solidFill>
                  <a:schemeClr val="dk1"/>
                </a:solidFill>
                <a:prstDash val="solid"/>
                <a:round/>
                <a:headEnd len="med" w="med" type="none"/>
                <a:tailEnd len="med" w="med" type="none"/>
              </a:ln>
            </p:spPr>
          </p:cxnSp>
        </p:grpSp>
      </p:grpSp>
      <p:sp>
        <p:nvSpPr>
          <p:cNvPr id="643" name="Google Shape;643;p60"/>
          <p:cNvSpPr txBox="1"/>
          <p:nvPr/>
        </p:nvSpPr>
        <p:spPr>
          <a:xfrm>
            <a:off x="45875" y="3618250"/>
            <a:ext cx="2230800" cy="14217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200">
                <a:solidFill>
                  <a:schemeClr val="dk1"/>
                </a:solidFill>
                <a:latin typeface="Mulish"/>
                <a:ea typeface="Mulish"/>
                <a:cs typeface="Mulish"/>
                <a:sym typeface="Mulish"/>
              </a:rPr>
              <a:t>Computer vision leads in impactful research, but computation and language show influential papers in 2022-2023, potentially indicating a future trend</a:t>
            </a:r>
            <a:endParaRPr b="1">
              <a:solidFill>
                <a:schemeClr val="dk1"/>
              </a:solidFill>
              <a:latin typeface="Mulish"/>
              <a:ea typeface="Mulish"/>
              <a:cs typeface="Mulish"/>
              <a:sym typeface="Mulish"/>
            </a:endParaRPr>
          </a:p>
        </p:txBody>
      </p:sp>
      <p:pic>
        <p:nvPicPr>
          <p:cNvPr id="644" name="Google Shape;644;p60"/>
          <p:cNvPicPr preferRelativeResize="0"/>
          <p:nvPr/>
        </p:nvPicPr>
        <p:blipFill>
          <a:blip r:embed="rId3">
            <a:alphaModFix/>
          </a:blip>
          <a:stretch>
            <a:fillRect/>
          </a:stretch>
        </p:blipFill>
        <p:spPr>
          <a:xfrm>
            <a:off x="2276500" y="1058650"/>
            <a:ext cx="6833198" cy="32431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3781"/>
        </a:solidFill>
      </p:bgPr>
    </p:bg>
    <p:spTree>
      <p:nvGrpSpPr>
        <p:cNvPr id="648" name="Shape 648"/>
        <p:cNvGrpSpPr/>
        <p:nvPr/>
      </p:nvGrpSpPr>
      <p:grpSpPr>
        <a:xfrm>
          <a:off x="0" y="0"/>
          <a:ext cx="0" cy="0"/>
          <a:chOff x="0" y="0"/>
          <a:chExt cx="0" cy="0"/>
        </a:xfrm>
      </p:grpSpPr>
      <p:sp>
        <p:nvSpPr>
          <p:cNvPr id="649" name="Google Shape;649;p61"/>
          <p:cNvSpPr txBox="1"/>
          <p:nvPr/>
        </p:nvSpPr>
        <p:spPr>
          <a:xfrm>
            <a:off x="1167525" y="72725"/>
            <a:ext cx="6969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latin typeface="Poppins SemiBold"/>
                <a:ea typeface="Poppins SemiBold"/>
                <a:cs typeface="Poppins SemiBold"/>
                <a:sym typeface="Poppins SemiBold"/>
              </a:rPr>
              <a:t>‘Transformers’ Unraveled: Tracing the Impact of Pivotal Papers, Research Trends, and ChatGPT's Influence</a:t>
            </a:r>
            <a:endParaRPr sz="1900">
              <a:solidFill>
                <a:schemeClr val="dk1"/>
              </a:solidFill>
              <a:latin typeface="Poppins SemiBold"/>
              <a:ea typeface="Poppins SemiBold"/>
              <a:cs typeface="Poppins SemiBold"/>
              <a:sym typeface="Poppins SemiBold"/>
            </a:endParaRPr>
          </a:p>
        </p:txBody>
      </p:sp>
      <p:pic>
        <p:nvPicPr>
          <p:cNvPr id="650" name="Google Shape;650;p61"/>
          <p:cNvPicPr preferRelativeResize="0"/>
          <p:nvPr/>
        </p:nvPicPr>
        <p:blipFill>
          <a:blip r:embed="rId3">
            <a:alphaModFix/>
          </a:blip>
          <a:stretch>
            <a:fillRect/>
          </a:stretch>
        </p:blipFill>
        <p:spPr>
          <a:xfrm>
            <a:off x="3463150" y="990275"/>
            <a:ext cx="5552705" cy="3384079"/>
          </a:xfrm>
          <a:prstGeom prst="rect">
            <a:avLst/>
          </a:prstGeom>
          <a:noFill/>
          <a:ln>
            <a:noFill/>
          </a:ln>
        </p:spPr>
      </p:pic>
      <p:sp>
        <p:nvSpPr>
          <p:cNvPr id="651" name="Google Shape;651;p61"/>
          <p:cNvSpPr txBox="1"/>
          <p:nvPr/>
        </p:nvSpPr>
        <p:spPr>
          <a:xfrm>
            <a:off x="3910650" y="3229500"/>
            <a:ext cx="1322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A213E"/>
                </a:solidFill>
                <a:latin typeface="Mulish"/>
                <a:ea typeface="Mulish"/>
                <a:cs typeface="Mulish"/>
                <a:sym typeface="Mulish"/>
              </a:rPr>
              <a:t>Transformers are discovered</a:t>
            </a:r>
            <a:endParaRPr/>
          </a:p>
        </p:txBody>
      </p:sp>
      <p:cxnSp>
        <p:nvCxnSpPr>
          <p:cNvPr id="652" name="Google Shape;652;p61"/>
          <p:cNvCxnSpPr/>
          <p:nvPr/>
        </p:nvCxnSpPr>
        <p:spPr>
          <a:xfrm>
            <a:off x="4278850" y="3658100"/>
            <a:ext cx="295500" cy="214200"/>
          </a:xfrm>
          <a:prstGeom prst="straightConnector1">
            <a:avLst/>
          </a:prstGeom>
          <a:noFill/>
          <a:ln cap="flat" cmpd="sng" w="9525">
            <a:solidFill>
              <a:schemeClr val="dk2"/>
            </a:solidFill>
            <a:prstDash val="solid"/>
            <a:round/>
            <a:headEnd len="med" w="med" type="none"/>
            <a:tailEnd len="med" w="med" type="triangle"/>
          </a:ln>
        </p:spPr>
      </p:cxnSp>
      <p:sp>
        <p:nvSpPr>
          <p:cNvPr id="653" name="Google Shape;653;p61"/>
          <p:cNvSpPr txBox="1"/>
          <p:nvPr/>
        </p:nvSpPr>
        <p:spPr>
          <a:xfrm>
            <a:off x="147800" y="1271100"/>
            <a:ext cx="42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Mulish"/>
              <a:ea typeface="Mulish"/>
              <a:cs typeface="Mulish"/>
              <a:sym typeface="Mulish"/>
            </a:endParaRPr>
          </a:p>
        </p:txBody>
      </p:sp>
      <p:sp>
        <p:nvSpPr>
          <p:cNvPr id="654" name="Google Shape;654;p61"/>
          <p:cNvSpPr txBox="1"/>
          <p:nvPr/>
        </p:nvSpPr>
        <p:spPr>
          <a:xfrm>
            <a:off x="-192150" y="970900"/>
            <a:ext cx="3687600" cy="2955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Mulish"/>
              <a:buChar char="●"/>
            </a:pPr>
            <a:r>
              <a:rPr lang="en" sz="1200">
                <a:solidFill>
                  <a:schemeClr val="dk1"/>
                </a:solidFill>
                <a:latin typeface="Mulish"/>
                <a:ea typeface="Mulish"/>
                <a:cs typeface="Mulish"/>
                <a:sym typeface="Mulish"/>
              </a:rPr>
              <a:t>"Attention is All You Need" (2017), introduced ‘Transformer’ architecture, sparking research surge</a:t>
            </a:r>
            <a:endParaRPr sz="1200">
              <a:solidFill>
                <a:schemeClr val="dk1"/>
              </a:solidFill>
              <a:latin typeface="Mulish"/>
              <a:ea typeface="Mulish"/>
              <a:cs typeface="Mulish"/>
              <a:sym typeface="Mulish"/>
            </a:endParaRPr>
          </a:p>
          <a:p>
            <a:pPr indent="0" lvl="0" marL="0" rtl="0" algn="l">
              <a:spcBef>
                <a:spcPts val="0"/>
              </a:spcBef>
              <a:spcAft>
                <a:spcPts val="0"/>
              </a:spcAft>
              <a:buNone/>
            </a:pPr>
            <a:r>
              <a:t/>
            </a:r>
            <a:endParaRPr sz="1200">
              <a:solidFill>
                <a:schemeClr val="dk1"/>
              </a:solidFill>
              <a:latin typeface="Mulish"/>
              <a:ea typeface="Mulish"/>
              <a:cs typeface="Mulish"/>
              <a:sym typeface="Mulish"/>
            </a:endParaRPr>
          </a:p>
          <a:p>
            <a:pPr indent="-304800" lvl="0" marL="457200" rtl="0" algn="l">
              <a:spcBef>
                <a:spcPts val="0"/>
              </a:spcBef>
              <a:spcAft>
                <a:spcPts val="0"/>
              </a:spcAft>
              <a:buClr>
                <a:schemeClr val="dk1"/>
              </a:buClr>
              <a:buSzPts val="1200"/>
              <a:buFont typeface="Mulish"/>
              <a:buChar char="●"/>
            </a:pPr>
            <a:r>
              <a:rPr lang="en" sz="1200">
                <a:solidFill>
                  <a:schemeClr val="dk1"/>
                </a:solidFill>
                <a:latin typeface="Mulish"/>
                <a:ea typeface="Mulish"/>
                <a:cs typeface="Mulish"/>
                <a:sym typeface="Mulish"/>
              </a:rPr>
              <a:t>Numerous influential papers on Transformers were published.</a:t>
            </a:r>
            <a:endParaRPr sz="1200">
              <a:solidFill>
                <a:schemeClr val="dk1"/>
              </a:solidFill>
              <a:latin typeface="Mulish"/>
              <a:ea typeface="Mulish"/>
              <a:cs typeface="Mulish"/>
              <a:sym typeface="Mulish"/>
            </a:endParaRPr>
          </a:p>
          <a:p>
            <a:pPr indent="0" lvl="0" marL="457200" rtl="0" algn="l">
              <a:spcBef>
                <a:spcPts val="0"/>
              </a:spcBef>
              <a:spcAft>
                <a:spcPts val="0"/>
              </a:spcAft>
              <a:buNone/>
            </a:pPr>
            <a:r>
              <a:t/>
            </a:r>
            <a:endParaRPr sz="1200">
              <a:solidFill>
                <a:schemeClr val="dk1"/>
              </a:solidFill>
              <a:latin typeface="Mulish"/>
              <a:ea typeface="Mulish"/>
              <a:cs typeface="Mulish"/>
              <a:sym typeface="Mulish"/>
            </a:endParaRPr>
          </a:p>
          <a:p>
            <a:pPr indent="-304800" lvl="0" marL="457200" rtl="0" algn="l">
              <a:spcBef>
                <a:spcPts val="0"/>
              </a:spcBef>
              <a:spcAft>
                <a:spcPts val="0"/>
              </a:spcAft>
              <a:buClr>
                <a:schemeClr val="dk1"/>
              </a:buClr>
              <a:buSzPts val="1200"/>
              <a:buFont typeface="Mulish"/>
              <a:buChar char="●"/>
            </a:pPr>
            <a:r>
              <a:rPr lang="en" sz="1200">
                <a:solidFill>
                  <a:schemeClr val="dk1"/>
                </a:solidFill>
                <a:latin typeface="Mulish"/>
                <a:ea typeface="Mulish"/>
                <a:cs typeface="Mulish"/>
                <a:sym typeface="Mulish"/>
              </a:rPr>
              <a:t>Academic usage of ‘Large Language Model’ correlates with Google Search of ‘ChatGPT’ trend, indicating research influenced by ChatGPT's commercial success</a:t>
            </a:r>
            <a:endParaRPr sz="1200">
              <a:solidFill>
                <a:schemeClr val="dk1"/>
              </a:solidFill>
              <a:latin typeface="Mulish"/>
              <a:ea typeface="Mulish"/>
              <a:cs typeface="Mulish"/>
              <a:sym typeface="Mulish"/>
            </a:endParaRPr>
          </a:p>
          <a:p>
            <a:pPr indent="0" lvl="0" marL="457200" rtl="0" algn="l">
              <a:spcBef>
                <a:spcPts val="0"/>
              </a:spcBef>
              <a:spcAft>
                <a:spcPts val="0"/>
              </a:spcAft>
              <a:buNone/>
            </a:pPr>
            <a:r>
              <a:t/>
            </a:r>
            <a:endParaRPr sz="1200">
              <a:solidFill>
                <a:schemeClr val="dk1"/>
              </a:solidFill>
              <a:latin typeface="Mulish"/>
              <a:ea typeface="Mulish"/>
              <a:cs typeface="Mulish"/>
              <a:sym typeface="Mulish"/>
            </a:endParaRPr>
          </a:p>
          <a:p>
            <a:pPr indent="-304800" lvl="0" marL="457200" rtl="0" algn="l">
              <a:spcBef>
                <a:spcPts val="0"/>
              </a:spcBef>
              <a:spcAft>
                <a:spcPts val="0"/>
              </a:spcAft>
              <a:buClr>
                <a:schemeClr val="dk1"/>
              </a:buClr>
              <a:buSzPts val="1200"/>
              <a:buFont typeface="Mulish"/>
              <a:buChar char="●"/>
            </a:pPr>
            <a:r>
              <a:rPr lang="en" sz="1200">
                <a:solidFill>
                  <a:schemeClr val="dk1"/>
                </a:solidFill>
                <a:latin typeface="Mulish"/>
                <a:ea typeface="Mulish"/>
                <a:cs typeface="Mulish"/>
                <a:sym typeface="Mulish"/>
              </a:rPr>
              <a:t>LLMs emerged as rapidly growing research area during AI boom</a:t>
            </a:r>
            <a:endParaRPr sz="1600">
              <a:solidFill>
                <a:schemeClr val="dk1"/>
              </a:solidFill>
              <a:latin typeface="Mulish"/>
              <a:ea typeface="Mulish"/>
              <a:cs typeface="Mulish"/>
              <a:sym typeface="Mulish"/>
            </a:endParaRPr>
          </a:p>
        </p:txBody>
      </p:sp>
      <p:sp>
        <p:nvSpPr>
          <p:cNvPr id="655" name="Google Shape;655;p61"/>
          <p:cNvSpPr txBox="1"/>
          <p:nvPr/>
        </p:nvSpPr>
        <p:spPr>
          <a:xfrm>
            <a:off x="3329950" y="4785100"/>
            <a:ext cx="5923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Mulish"/>
                <a:ea typeface="Mulish"/>
                <a:cs typeface="Mulish"/>
                <a:sym typeface="Mulish"/>
              </a:rPr>
              <a:t>Source: Semantic scholar API, </a:t>
            </a:r>
            <a:r>
              <a:rPr lang="en" sz="1000">
                <a:solidFill>
                  <a:schemeClr val="dk1"/>
                </a:solidFill>
                <a:latin typeface="Mulish"/>
                <a:ea typeface="Mulish"/>
                <a:cs typeface="Mulish"/>
                <a:sym typeface="Mulish"/>
              </a:rPr>
              <a:t>Google.com Trends API</a:t>
            </a:r>
            <a:r>
              <a:rPr lang="en" sz="1000">
                <a:solidFill>
                  <a:schemeClr val="dk1"/>
                </a:solidFill>
                <a:latin typeface="Mulish"/>
                <a:ea typeface="Mulish"/>
                <a:cs typeface="Mulish"/>
                <a:sym typeface="Mulish"/>
              </a:rPr>
              <a:t> and arxiv.org AI academic papers metadata</a:t>
            </a:r>
            <a:endParaRPr sz="1300">
              <a:solidFill>
                <a:schemeClr val="dk1"/>
              </a:solidFill>
            </a:endParaRPr>
          </a:p>
        </p:txBody>
      </p:sp>
      <p:sp>
        <p:nvSpPr>
          <p:cNvPr id="656" name="Google Shape;656;p61"/>
          <p:cNvSpPr txBox="1"/>
          <p:nvPr/>
        </p:nvSpPr>
        <p:spPr>
          <a:xfrm>
            <a:off x="3438675" y="4308700"/>
            <a:ext cx="555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Mulish"/>
                <a:ea typeface="Mulish"/>
                <a:cs typeface="Mulish"/>
                <a:sym typeface="Mulish"/>
              </a:rPr>
              <a:t>This analysis combines multiple graphs, plotting the impactful of influential Transformer papers, academic keyword usage in papers, and ChatGPT's Google search data.</a:t>
            </a:r>
            <a:endParaRPr sz="1200">
              <a:solidFill>
                <a:schemeClr val="dk1"/>
              </a:solidFill>
              <a:latin typeface="Mulish"/>
              <a:ea typeface="Mulish"/>
              <a:cs typeface="Mulish"/>
              <a:sym typeface="Mulish"/>
            </a:endParaRPr>
          </a:p>
        </p:txBody>
      </p:sp>
      <p:grpSp>
        <p:nvGrpSpPr>
          <p:cNvPr id="657" name="Google Shape;657;p61"/>
          <p:cNvGrpSpPr/>
          <p:nvPr/>
        </p:nvGrpSpPr>
        <p:grpSpPr>
          <a:xfrm>
            <a:off x="252558" y="3886691"/>
            <a:ext cx="2718386" cy="172846"/>
            <a:chOff x="271925" y="3550725"/>
            <a:chExt cx="2882700" cy="196975"/>
          </a:xfrm>
        </p:grpSpPr>
        <p:cxnSp>
          <p:nvCxnSpPr>
            <p:cNvPr id="658" name="Google Shape;658;p61"/>
            <p:cNvCxnSpPr/>
            <p:nvPr/>
          </p:nvCxnSpPr>
          <p:spPr>
            <a:xfrm>
              <a:off x="287475" y="3553300"/>
              <a:ext cx="0" cy="194400"/>
            </a:xfrm>
            <a:prstGeom prst="straightConnector1">
              <a:avLst/>
            </a:prstGeom>
            <a:noFill/>
            <a:ln cap="flat" cmpd="sng" w="38100">
              <a:solidFill>
                <a:schemeClr val="dk1"/>
              </a:solidFill>
              <a:prstDash val="solid"/>
              <a:round/>
              <a:headEnd len="med" w="med" type="none"/>
              <a:tailEnd len="med" w="med" type="none"/>
            </a:ln>
          </p:spPr>
        </p:cxnSp>
        <p:grpSp>
          <p:nvGrpSpPr>
            <p:cNvPr id="659" name="Google Shape;659;p61"/>
            <p:cNvGrpSpPr/>
            <p:nvPr/>
          </p:nvGrpSpPr>
          <p:grpSpPr>
            <a:xfrm>
              <a:off x="271925" y="3550725"/>
              <a:ext cx="2882700" cy="196975"/>
              <a:chOff x="271925" y="3550725"/>
              <a:chExt cx="2882700" cy="196975"/>
            </a:xfrm>
          </p:grpSpPr>
          <p:cxnSp>
            <p:nvCxnSpPr>
              <p:cNvPr id="660" name="Google Shape;660;p61"/>
              <p:cNvCxnSpPr/>
              <p:nvPr/>
            </p:nvCxnSpPr>
            <p:spPr>
              <a:xfrm>
                <a:off x="3131175" y="3553300"/>
                <a:ext cx="0" cy="194400"/>
              </a:xfrm>
              <a:prstGeom prst="straightConnector1">
                <a:avLst/>
              </a:prstGeom>
              <a:noFill/>
              <a:ln cap="flat" cmpd="sng" w="38100">
                <a:solidFill>
                  <a:schemeClr val="dk1"/>
                </a:solidFill>
                <a:prstDash val="solid"/>
                <a:round/>
                <a:headEnd len="med" w="med" type="none"/>
                <a:tailEnd len="med" w="med" type="none"/>
              </a:ln>
            </p:spPr>
          </p:cxnSp>
          <p:cxnSp>
            <p:nvCxnSpPr>
              <p:cNvPr id="661" name="Google Shape;661;p61"/>
              <p:cNvCxnSpPr/>
              <p:nvPr/>
            </p:nvCxnSpPr>
            <p:spPr>
              <a:xfrm>
                <a:off x="271925" y="3550725"/>
                <a:ext cx="2882700" cy="7800"/>
              </a:xfrm>
              <a:prstGeom prst="straightConnector1">
                <a:avLst/>
              </a:prstGeom>
              <a:noFill/>
              <a:ln cap="flat" cmpd="sng" w="38100">
                <a:solidFill>
                  <a:schemeClr val="dk1"/>
                </a:solidFill>
                <a:prstDash val="solid"/>
                <a:round/>
                <a:headEnd len="med" w="med" type="none"/>
                <a:tailEnd len="med" w="med" type="none"/>
              </a:ln>
            </p:spPr>
          </p:cxnSp>
        </p:grpSp>
      </p:grpSp>
      <p:grpSp>
        <p:nvGrpSpPr>
          <p:cNvPr id="662" name="Google Shape;662;p61"/>
          <p:cNvGrpSpPr/>
          <p:nvPr/>
        </p:nvGrpSpPr>
        <p:grpSpPr>
          <a:xfrm flipH="1" rot="10800000">
            <a:off x="252558" y="4907063"/>
            <a:ext cx="2718386" cy="172846"/>
            <a:chOff x="271925" y="3550725"/>
            <a:chExt cx="2882700" cy="196975"/>
          </a:xfrm>
        </p:grpSpPr>
        <p:cxnSp>
          <p:nvCxnSpPr>
            <p:cNvPr id="663" name="Google Shape;663;p61"/>
            <p:cNvCxnSpPr/>
            <p:nvPr/>
          </p:nvCxnSpPr>
          <p:spPr>
            <a:xfrm>
              <a:off x="287475" y="3553300"/>
              <a:ext cx="0" cy="194400"/>
            </a:xfrm>
            <a:prstGeom prst="straightConnector1">
              <a:avLst/>
            </a:prstGeom>
            <a:noFill/>
            <a:ln cap="flat" cmpd="sng" w="38100">
              <a:solidFill>
                <a:schemeClr val="dk1"/>
              </a:solidFill>
              <a:prstDash val="solid"/>
              <a:round/>
              <a:headEnd len="med" w="med" type="none"/>
              <a:tailEnd len="med" w="med" type="none"/>
            </a:ln>
          </p:spPr>
        </p:cxnSp>
        <p:grpSp>
          <p:nvGrpSpPr>
            <p:cNvPr id="664" name="Google Shape;664;p61"/>
            <p:cNvGrpSpPr/>
            <p:nvPr/>
          </p:nvGrpSpPr>
          <p:grpSpPr>
            <a:xfrm>
              <a:off x="271925" y="3550725"/>
              <a:ext cx="2882700" cy="196975"/>
              <a:chOff x="271925" y="3550725"/>
              <a:chExt cx="2882700" cy="196975"/>
            </a:xfrm>
          </p:grpSpPr>
          <p:cxnSp>
            <p:nvCxnSpPr>
              <p:cNvPr id="665" name="Google Shape;665;p61"/>
              <p:cNvCxnSpPr/>
              <p:nvPr/>
            </p:nvCxnSpPr>
            <p:spPr>
              <a:xfrm>
                <a:off x="3131175" y="3553300"/>
                <a:ext cx="0" cy="194400"/>
              </a:xfrm>
              <a:prstGeom prst="straightConnector1">
                <a:avLst/>
              </a:prstGeom>
              <a:noFill/>
              <a:ln cap="flat" cmpd="sng" w="38100">
                <a:solidFill>
                  <a:schemeClr val="dk1"/>
                </a:solidFill>
                <a:prstDash val="solid"/>
                <a:round/>
                <a:headEnd len="med" w="med" type="none"/>
                <a:tailEnd len="med" w="med" type="none"/>
              </a:ln>
            </p:spPr>
          </p:cxnSp>
          <p:cxnSp>
            <p:nvCxnSpPr>
              <p:cNvPr id="666" name="Google Shape;666;p61"/>
              <p:cNvCxnSpPr/>
              <p:nvPr/>
            </p:nvCxnSpPr>
            <p:spPr>
              <a:xfrm>
                <a:off x="271925" y="3550725"/>
                <a:ext cx="2882700" cy="7800"/>
              </a:xfrm>
              <a:prstGeom prst="straightConnector1">
                <a:avLst/>
              </a:prstGeom>
              <a:noFill/>
              <a:ln cap="flat" cmpd="sng" w="38100">
                <a:solidFill>
                  <a:schemeClr val="dk1"/>
                </a:solidFill>
                <a:prstDash val="solid"/>
                <a:round/>
                <a:headEnd len="med" w="med" type="none"/>
                <a:tailEnd len="med" w="med" type="none"/>
              </a:ln>
            </p:spPr>
          </p:cxnSp>
        </p:grpSp>
      </p:grpSp>
      <p:sp>
        <p:nvSpPr>
          <p:cNvPr id="667" name="Google Shape;667;p61"/>
          <p:cNvSpPr txBox="1"/>
          <p:nvPr/>
        </p:nvSpPr>
        <p:spPr>
          <a:xfrm>
            <a:off x="295250" y="3926200"/>
            <a:ext cx="2634000" cy="10929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200">
                <a:solidFill>
                  <a:schemeClr val="dk1"/>
                </a:solidFill>
                <a:latin typeface="Mulish"/>
                <a:ea typeface="Mulish"/>
                <a:cs typeface="Mulish"/>
                <a:sym typeface="Mulish"/>
              </a:rPr>
              <a:t>Transformer innovation reached the public through ChatGPT, igniting 2022 AI boom</a:t>
            </a:r>
            <a:endParaRPr b="1">
              <a:solidFill>
                <a:schemeClr val="dk1"/>
              </a:solidFill>
              <a:latin typeface="Mulish"/>
              <a:ea typeface="Mulish"/>
              <a:cs typeface="Mulish"/>
              <a:sym typeface="Mulish"/>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3781"/>
        </a:solidFill>
      </p:bgPr>
    </p:bg>
    <p:spTree>
      <p:nvGrpSpPr>
        <p:cNvPr id="297" name="Shape 297"/>
        <p:cNvGrpSpPr/>
        <p:nvPr/>
      </p:nvGrpSpPr>
      <p:grpSpPr>
        <a:xfrm>
          <a:off x="0" y="0"/>
          <a:ext cx="0" cy="0"/>
          <a:chOff x="0" y="0"/>
          <a:chExt cx="0" cy="0"/>
        </a:xfrm>
      </p:grpSpPr>
      <p:sp>
        <p:nvSpPr>
          <p:cNvPr id="298" name="Google Shape;298;p44"/>
          <p:cNvSpPr/>
          <p:nvPr/>
        </p:nvSpPr>
        <p:spPr>
          <a:xfrm>
            <a:off x="853745" y="3149825"/>
            <a:ext cx="1012800" cy="10128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4"/>
          <p:cNvSpPr/>
          <p:nvPr/>
        </p:nvSpPr>
        <p:spPr>
          <a:xfrm>
            <a:off x="4713345" y="1461000"/>
            <a:ext cx="1012800" cy="10128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4"/>
          <p:cNvSpPr/>
          <p:nvPr/>
        </p:nvSpPr>
        <p:spPr>
          <a:xfrm>
            <a:off x="4713345" y="3146013"/>
            <a:ext cx="1012800" cy="10128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4"/>
          <p:cNvSpPr/>
          <p:nvPr/>
        </p:nvSpPr>
        <p:spPr>
          <a:xfrm>
            <a:off x="853745" y="1466600"/>
            <a:ext cx="1012800" cy="10128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4"/>
          <p:cNvSpPr txBox="1"/>
          <p:nvPr>
            <p:ph idx="4" type="ctrTitle"/>
          </p:nvPr>
        </p:nvSpPr>
        <p:spPr>
          <a:xfrm>
            <a:off x="5857838" y="1705932"/>
            <a:ext cx="2432400" cy="50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Facts</a:t>
            </a:r>
            <a:endParaRPr i="1"/>
          </a:p>
        </p:txBody>
      </p:sp>
      <p:sp>
        <p:nvSpPr>
          <p:cNvPr id="303" name="Google Shape;303;p44"/>
          <p:cNvSpPr txBox="1"/>
          <p:nvPr>
            <p:ph idx="3" type="title"/>
          </p:nvPr>
        </p:nvSpPr>
        <p:spPr>
          <a:xfrm>
            <a:off x="925750" y="1466600"/>
            <a:ext cx="8688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04" name="Google Shape;304;p44"/>
          <p:cNvSpPr txBox="1"/>
          <p:nvPr>
            <p:ph idx="6" type="title"/>
          </p:nvPr>
        </p:nvSpPr>
        <p:spPr>
          <a:xfrm>
            <a:off x="4785360" y="1459940"/>
            <a:ext cx="868800" cy="101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05" name="Google Shape;305;p44"/>
          <p:cNvSpPr txBox="1"/>
          <p:nvPr>
            <p:ph idx="9" type="title"/>
          </p:nvPr>
        </p:nvSpPr>
        <p:spPr>
          <a:xfrm>
            <a:off x="925739" y="3148768"/>
            <a:ext cx="868800" cy="101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06" name="Google Shape;306;p44"/>
          <p:cNvSpPr txBox="1"/>
          <p:nvPr>
            <p:ph idx="15" type="title"/>
          </p:nvPr>
        </p:nvSpPr>
        <p:spPr>
          <a:xfrm>
            <a:off x="4785045" y="3148775"/>
            <a:ext cx="869400" cy="101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07" name="Google Shape;307;p44"/>
          <p:cNvSpPr txBox="1"/>
          <p:nvPr>
            <p:ph type="title"/>
          </p:nvPr>
        </p:nvSpPr>
        <p:spPr>
          <a:xfrm>
            <a:off x="643800"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Overview</a:t>
            </a:r>
            <a:endParaRPr i="1"/>
          </a:p>
        </p:txBody>
      </p:sp>
      <p:sp>
        <p:nvSpPr>
          <p:cNvPr id="308" name="Google Shape;308;p44"/>
          <p:cNvSpPr txBox="1"/>
          <p:nvPr>
            <p:ph idx="2" type="ctrTitle"/>
          </p:nvPr>
        </p:nvSpPr>
        <p:spPr>
          <a:xfrm>
            <a:off x="1997725" y="1700326"/>
            <a:ext cx="2432400" cy="50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a:t>
            </a:r>
            <a:endParaRPr i="1"/>
          </a:p>
        </p:txBody>
      </p:sp>
      <p:sp>
        <p:nvSpPr>
          <p:cNvPr id="309" name="Google Shape;309;p44"/>
          <p:cNvSpPr txBox="1"/>
          <p:nvPr>
            <p:ph idx="7" type="ctrTitle"/>
          </p:nvPr>
        </p:nvSpPr>
        <p:spPr>
          <a:xfrm>
            <a:off x="1997714" y="3385543"/>
            <a:ext cx="2432400" cy="50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Findings</a:t>
            </a:r>
            <a:endParaRPr i="1"/>
          </a:p>
        </p:txBody>
      </p:sp>
      <p:sp>
        <p:nvSpPr>
          <p:cNvPr id="310" name="Google Shape;310;p44"/>
          <p:cNvSpPr txBox="1"/>
          <p:nvPr>
            <p:ph idx="13" type="ctrTitle"/>
          </p:nvPr>
        </p:nvSpPr>
        <p:spPr>
          <a:xfrm>
            <a:off x="5857850" y="3384300"/>
            <a:ext cx="2432400" cy="50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Conclusions</a:t>
            </a:r>
            <a:endParaRPr i="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3781"/>
        </a:solidFill>
      </p:bgPr>
    </p:bg>
    <p:spTree>
      <p:nvGrpSpPr>
        <p:cNvPr id="671" name="Shape 671"/>
        <p:cNvGrpSpPr/>
        <p:nvPr/>
      </p:nvGrpSpPr>
      <p:grpSpPr>
        <a:xfrm>
          <a:off x="0" y="0"/>
          <a:ext cx="0" cy="0"/>
          <a:chOff x="0" y="0"/>
          <a:chExt cx="0" cy="0"/>
        </a:xfrm>
      </p:grpSpPr>
      <p:sp>
        <p:nvSpPr>
          <p:cNvPr id="672" name="Google Shape;672;p62"/>
          <p:cNvSpPr txBox="1"/>
          <p:nvPr/>
        </p:nvSpPr>
        <p:spPr>
          <a:xfrm>
            <a:off x="943500" y="310700"/>
            <a:ext cx="7257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Poppins SemiBold"/>
                <a:ea typeface="Poppins SemiBold"/>
                <a:cs typeface="Poppins SemiBold"/>
                <a:sym typeface="Poppins SemiBold"/>
              </a:rPr>
              <a:t>Geographical Disparity: AI Research Hubs vs AI Service Adoption</a:t>
            </a:r>
            <a:endParaRPr sz="2400">
              <a:solidFill>
                <a:schemeClr val="dk1"/>
              </a:solidFill>
              <a:latin typeface="Poppins SemiBold"/>
              <a:ea typeface="Poppins SemiBold"/>
              <a:cs typeface="Poppins SemiBold"/>
              <a:sym typeface="Poppins SemiBold"/>
            </a:endParaRPr>
          </a:p>
        </p:txBody>
      </p:sp>
      <p:pic>
        <p:nvPicPr>
          <p:cNvPr id="673" name="Google Shape;673;p62"/>
          <p:cNvPicPr preferRelativeResize="0"/>
          <p:nvPr/>
        </p:nvPicPr>
        <p:blipFill rotWithShape="1">
          <a:blip r:embed="rId3">
            <a:alphaModFix/>
          </a:blip>
          <a:srcRect b="386" l="0" r="0" t="386"/>
          <a:stretch/>
        </p:blipFill>
        <p:spPr>
          <a:xfrm>
            <a:off x="81450" y="1380225"/>
            <a:ext cx="4419602" cy="2079545"/>
          </a:xfrm>
          <a:prstGeom prst="rect">
            <a:avLst/>
          </a:prstGeom>
          <a:noFill/>
          <a:ln>
            <a:noFill/>
          </a:ln>
        </p:spPr>
      </p:pic>
      <p:sp>
        <p:nvSpPr>
          <p:cNvPr id="674" name="Google Shape;674;p62"/>
          <p:cNvSpPr txBox="1"/>
          <p:nvPr/>
        </p:nvSpPr>
        <p:spPr>
          <a:xfrm>
            <a:off x="162900" y="3953700"/>
            <a:ext cx="4256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ulish"/>
                <a:ea typeface="Mulish"/>
                <a:cs typeface="Mulish"/>
                <a:sym typeface="Mulish"/>
              </a:rPr>
              <a:t>The map of AI academic papers' publication locations based on the primary author's affiliation shows a centralized distribution, with the USA leading, followed by China and the UK.</a:t>
            </a:r>
            <a:endParaRPr sz="1200">
              <a:solidFill>
                <a:schemeClr val="dk1"/>
              </a:solidFill>
              <a:latin typeface="Mulish"/>
              <a:ea typeface="Mulish"/>
              <a:cs typeface="Mulish"/>
              <a:sym typeface="Mulish"/>
            </a:endParaRPr>
          </a:p>
        </p:txBody>
      </p:sp>
      <p:sp>
        <p:nvSpPr>
          <p:cNvPr id="675" name="Google Shape;675;p62"/>
          <p:cNvSpPr txBox="1"/>
          <p:nvPr/>
        </p:nvSpPr>
        <p:spPr>
          <a:xfrm>
            <a:off x="4792900" y="3953700"/>
            <a:ext cx="406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ulish"/>
                <a:ea typeface="Mulish"/>
                <a:cs typeface="Mulish"/>
                <a:sym typeface="Mulish"/>
              </a:rPr>
              <a:t>In contrast, the map of AI service Google Trends search data reveals a more dispersed user base, with slightly higher concentrations in developed countries with internet access and strong education systems.</a:t>
            </a:r>
            <a:endParaRPr sz="1600">
              <a:solidFill>
                <a:schemeClr val="dk1"/>
              </a:solidFill>
              <a:latin typeface="Mulish"/>
              <a:ea typeface="Mulish"/>
              <a:cs typeface="Mulish"/>
              <a:sym typeface="Mulish"/>
            </a:endParaRPr>
          </a:p>
        </p:txBody>
      </p:sp>
      <p:sp>
        <p:nvSpPr>
          <p:cNvPr id="676" name="Google Shape;676;p62"/>
          <p:cNvSpPr txBox="1"/>
          <p:nvPr/>
        </p:nvSpPr>
        <p:spPr>
          <a:xfrm>
            <a:off x="5144525" y="3473725"/>
            <a:ext cx="4475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Mulish"/>
                <a:ea typeface="Mulish"/>
                <a:cs typeface="Mulish"/>
                <a:sym typeface="Mulish"/>
              </a:rPr>
              <a:t>Source: Google.com Trends API</a:t>
            </a:r>
            <a:endParaRPr sz="1100">
              <a:solidFill>
                <a:schemeClr val="dk1"/>
              </a:solidFill>
              <a:latin typeface="Mulish"/>
              <a:ea typeface="Mulish"/>
              <a:cs typeface="Mulish"/>
              <a:sym typeface="Mulish"/>
            </a:endParaRPr>
          </a:p>
        </p:txBody>
      </p:sp>
      <p:sp>
        <p:nvSpPr>
          <p:cNvPr id="677" name="Google Shape;677;p62"/>
          <p:cNvSpPr txBox="1"/>
          <p:nvPr/>
        </p:nvSpPr>
        <p:spPr>
          <a:xfrm>
            <a:off x="81450" y="3459775"/>
            <a:ext cx="441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Mulish"/>
                <a:ea typeface="Mulish"/>
                <a:cs typeface="Mulish"/>
                <a:sym typeface="Mulish"/>
              </a:rPr>
              <a:t>Source: Semantic scholar API and ‘Universities’ Python library</a:t>
            </a:r>
            <a:endParaRPr>
              <a:solidFill>
                <a:schemeClr val="dk1"/>
              </a:solidFill>
            </a:endParaRPr>
          </a:p>
        </p:txBody>
      </p:sp>
      <p:pic>
        <p:nvPicPr>
          <p:cNvPr id="678" name="Google Shape;678;p62"/>
          <p:cNvPicPr preferRelativeResize="0"/>
          <p:nvPr/>
        </p:nvPicPr>
        <p:blipFill>
          <a:blip r:embed="rId4">
            <a:alphaModFix/>
          </a:blip>
          <a:stretch>
            <a:fillRect/>
          </a:stretch>
        </p:blipFill>
        <p:spPr>
          <a:xfrm>
            <a:off x="4717175" y="1386500"/>
            <a:ext cx="4130612" cy="2079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2" name="Shape 682"/>
        <p:cNvGrpSpPr/>
        <p:nvPr/>
      </p:nvGrpSpPr>
      <p:grpSpPr>
        <a:xfrm>
          <a:off x="0" y="0"/>
          <a:ext cx="0" cy="0"/>
          <a:chOff x="0" y="0"/>
          <a:chExt cx="0" cy="0"/>
        </a:xfrm>
      </p:grpSpPr>
      <p:sp>
        <p:nvSpPr>
          <p:cNvPr id="683" name="Google Shape;683;p63"/>
          <p:cNvSpPr/>
          <p:nvPr/>
        </p:nvSpPr>
        <p:spPr>
          <a:xfrm>
            <a:off x="6891675" y="1219825"/>
            <a:ext cx="2252400" cy="645000"/>
          </a:xfrm>
          <a:prstGeom prst="rect">
            <a:avLst/>
          </a:prstGeom>
          <a:solidFill>
            <a:srgbClr val="013781"/>
          </a:solidFill>
          <a:ln cap="flat" cmpd="sng" w="9525">
            <a:solidFill>
              <a:srgbClr val="013781"/>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a:ea typeface="Mulish"/>
              <a:cs typeface="Mulish"/>
              <a:sym typeface="Mulish"/>
            </a:endParaRPr>
          </a:p>
        </p:txBody>
      </p:sp>
      <p:sp>
        <p:nvSpPr>
          <p:cNvPr id="684" name="Google Shape;684;p63"/>
          <p:cNvSpPr txBox="1"/>
          <p:nvPr>
            <p:ph idx="4294967295" type="body"/>
          </p:nvPr>
        </p:nvSpPr>
        <p:spPr>
          <a:xfrm>
            <a:off x="2486275" y="734200"/>
            <a:ext cx="6612000" cy="4281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200"/>
              <a:t>The current AI boom could have been anticipated by analysing trends in academic research and public interest. AI paper releases began accelerating in 2017, preceding the product AI boom that started in mid-2022. The delay between research advancements and consumer products could have served as a predictor for the AI product boom.</a:t>
            </a:r>
            <a:endParaRPr sz="1200"/>
          </a:p>
          <a:p>
            <a:pPr indent="0" lvl="0" marL="0" rtl="0" algn="l">
              <a:spcBef>
                <a:spcPts val="1200"/>
              </a:spcBef>
              <a:spcAft>
                <a:spcPts val="0"/>
              </a:spcAft>
              <a:buNone/>
            </a:pPr>
            <a:r>
              <a:rPr lang="en" sz="1200"/>
              <a:t>Trending AI keywords and research areas have directly contributed to successful products. The academic data reveals consistent growth in the frequency of these keywords over the past 5 years, along with a significant number of impactful papers focusing on these topics. </a:t>
            </a:r>
            <a:endParaRPr sz="1200"/>
          </a:p>
          <a:p>
            <a:pPr indent="0" lvl="0" marL="0" rtl="0" algn="l">
              <a:spcBef>
                <a:spcPts val="1200"/>
              </a:spcBef>
              <a:spcAft>
                <a:spcPts val="0"/>
              </a:spcAft>
              <a:buNone/>
            </a:pPr>
            <a:r>
              <a:rPr lang="en" sz="1200"/>
              <a:t>The growth of these re</a:t>
            </a:r>
            <a:r>
              <a:rPr lang="en" sz="1200"/>
              <a:t>search areas </a:t>
            </a:r>
            <a:r>
              <a:rPr lang="en" sz="1200"/>
              <a:t>may have signalled an impending product boom as the influential and popular research was incorporated into products.</a:t>
            </a:r>
            <a:endParaRPr sz="1200"/>
          </a:p>
          <a:p>
            <a:pPr indent="0" lvl="0" marL="0" rtl="0" algn="l">
              <a:spcBef>
                <a:spcPts val="1200"/>
              </a:spcBef>
              <a:spcAft>
                <a:spcPts val="0"/>
              </a:spcAft>
              <a:buNone/>
            </a:pPr>
            <a:r>
              <a:rPr lang="en" sz="1200"/>
              <a:t>Given the centralised nature of AI research, it is likely that most future AI growth will be concentrated in the USA, closely followed by the UK and China.</a:t>
            </a:r>
            <a:endParaRPr sz="1200"/>
          </a:p>
          <a:p>
            <a:pPr indent="0" lvl="0" marL="0" rtl="0" algn="l">
              <a:lnSpc>
                <a:spcPct val="100000"/>
              </a:lnSpc>
              <a:spcBef>
                <a:spcPts val="1200"/>
              </a:spcBef>
              <a:spcAft>
                <a:spcPts val="0"/>
              </a:spcAft>
              <a:buNone/>
            </a:pPr>
            <a:r>
              <a:rPr lang="en" sz="1200"/>
              <a:t>Despite machine learning's category majority, computer vision leads in impactful AI research, with computation and language showing promise in 2022-2023 impactful papers, potentially signaling a future trend.</a:t>
            </a:r>
            <a:endParaRPr sz="1200"/>
          </a:p>
          <a:p>
            <a:pPr indent="0" lvl="0" marL="0" rtl="0" algn="l">
              <a:spcBef>
                <a:spcPts val="1200"/>
              </a:spcBef>
              <a:spcAft>
                <a:spcPts val="0"/>
              </a:spcAft>
              <a:buNone/>
            </a:pPr>
            <a:r>
              <a:rPr lang="en" sz="1200"/>
              <a:t>Future AI products may emerge from currently growing research areas, such as scalenet, which has produced impactful papers using deep convolutional neural networks. Driveless cars</a:t>
            </a:r>
            <a:endParaRPr/>
          </a:p>
          <a:p>
            <a:pPr indent="0" lvl="0" marL="0" rtl="0" algn="l">
              <a:spcBef>
                <a:spcPts val="1200"/>
              </a:spcBef>
              <a:spcAft>
                <a:spcPts val="1600"/>
              </a:spcAft>
              <a:buNone/>
            </a:pPr>
            <a:r>
              <a:t/>
            </a:r>
            <a:endParaRPr sz="1243">
              <a:latin typeface="Arial"/>
              <a:ea typeface="Arial"/>
              <a:cs typeface="Arial"/>
              <a:sym typeface="Arial"/>
            </a:endParaRPr>
          </a:p>
        </p:txBody>
      </p:sp>
      <p:sp>
        <p:nvSpPr>
          <p:cNvPr id="685" name="Google Shape;685;p63"/>
          <p:cNvSpPr txBox="1"/>
          <p:nvPr>
            <p:ph type="title"/>
          </p:nvPr>
        </p:nvSpPr>
        <p:spPr>
          <a:xfrm>
            <a:off x="2535807" y="60694"/>
            <a:ext cx="4590300" cy="74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686" name="Google Shape;686;p63"/>
          <p:cNvSpPr txBox="1"/>
          <p:nvPr/>
        </p:nvSpPr>
        <p:spPr>
          <a:xfrm>
            <a:off x="857250" y="221700"/>
            <a:ext cx="44400" cy="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ulish"/>
              <a:ea typeface="Mulish"/>
              <a:cs typeface="Mulish"/>
              <a:sym typeface="Mulish"/>
            </a:endParaRPr>
          </a:p>
        </p:txBody>
      </p:sp>
      <p:sp>
        <p:nvSpPr>
          <p:cNvPr id="687" name="Google Shape;687;p63"/>
          <p:cNvSpPr txBox="1"/>
          <p:nvPr/>
        </p:nvSpPr>
        <p:spPr>
          <a:xfrm>
            <a:off x="199550" y="125625"/>
            <a:ext cx="42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Mulish"/>
              <a:ea typeface="Mulish"/>
              <a:cs typeface="Mulish"/>
              <a:sym typeface="Mulish"/>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1" name="Shape 691"/>
        <p:cNvGrpSpPr/>
        <p:nvPr/>
      </p:nvGrpSpPr>
      <p:grpSpPr>
        <a:xfrm>
          <a:off x="0" y="0"/>
          <a:ext cx="0" cy="0"/>
          <a:chOff x="0" y="0"/>
          <a:chExt cx="0" cy="0"/>
        </a:xfrm>
      </p:grpSpPr>
      <p:sp>
        <p:nvSpPr>
          <p:cNvPr id="692" name="Google Shape;692;p64"/>
          <p:cNvSpPr/>
          <p:nvPr/>
        </p:nvSpPr>
        <p:spPr>
          <a:xfrm>
            <a:off x="6891675" y="1219825"/>
            <a:ext cx="2252400" cy="645000"/>
          </a:xfrm>
          <a:prstGeom prst="rect">
            <a:avLst/>
          </a:prstGeom>
          <a:solidFill>
            <a:srgbClr val="013781"/>
          </a:solidFill>
          <a:ln cap="flat" cmpd="sng" w="9525">
            <a:solidFill>
              <a:srgbClr val="013781"/>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a:ea typeface="Mulish"/>
              <a:cs typeface="Mulish"/>
              <a:sym typeface="Mulish"/>
            </a:endParaRPr>
          </a:p>
        </p:txBody>
      </p:sp>
      <p:sp>
        <p:nvSpPr>
          <p:cNvPr id="693" name="Google Shape;693;p64"/>
          <p:cNvSpPr txBox="1"/>
          <p:nvPr>
            <p:ph idx="4294967295" type="body"/>
          </p:nvPr>
        </p:nvSpPr>
        <p:spPr>
          <a:xfrm>
            <a:off x="2486275" y="1219825"/>
            <a:ext cx="6277800" cy="3309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Predictive Analysis: Utilise the established relationships between past AI academic paper metadata and subsequent AI industry growth to forecast future trends and growth areas based on AI research from the last 2 years.</a:t>
            </a:r>
            <a:endParaRPr sz="1500"/>
          </a:p>
          <a:p>
            <a:pPr indent="-323850" lvl="0" marL="457200" rtl="0" algn="l">
              <a:spcBef>
                <a:spcPts val="0"/>
              </a:spcBef>
              <a:spcAft>
                <a:spcPts val="0"/>
              </a:spcAft>
              <a:buSzPts val="1500"/>
              <a:buChar char="●"/>
            </a:pPr>
            <a:r>
              <a:rPr lang="en" sz="1500"/>
              <a:t>Data Modelling: Employ data modelling techniques to analyse current AI trends and leverage them for predictive analysis of future AI developments and their potential impact on the industry.</a:t>
            </a:r>
            <a:endParaRPr sz="1500"/>
          </a:p>
          <a:p>
            <a:pPr indent="0" lvl="0" marL="0" rtl="0" algn="l">
              <a:spcBef>
                <a:spcPts val="0"/>
              </a:spcBef>
              <a:spcAft>
                <a:spcPts val="1600"/>
              </a:spcAft>
              <a:buNone/>
            </a:pPr>
            <a:r>
              <a:t/>
            </a:r>
            <a:endParaRPr sz="1643">
              <a:latin typeface="Arial"/>
              <a:ea typeface="Arial"/>
              <a:cs typeface="Arial"/>
              <a:sym typeface="Arial"/>
            </a:endParaRPr>
          </a:p>
        </p:txBody>
      </p:sp>
      <p:sp>
        <p:nvSpPr>
          <p:cNvPr id="694" name="Google Shape;694;p64"/>
          <p:cNvSpPr txBox="1"/>
          <p:nvPr>
            <p:ph type="title"/>
          </p:nvPr>
        </p:nvSpPr>
        <p:spPr>
          <a:xfrm>
            <a:off x="2764407" y="365494"/>
            <a:ext cx="4590300" cy="74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Next Steps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Google Shape;315;p45"/>
          <p:cNvSpPr/>
          <p:nvPr/>
        </p:nvSpPr>
        <p:spPr>
          <a:xfrm>
            <a:off x="6891675" y="1219825"/>
            <a:ext cx="2252400" cy="645000"/>
          </a:xfrm>
          <a:prstGeom prst="rect">
            <a:avLst/>
          </a:prstGeom>
          <a:solidFill>
            <a:srgbClr val="013781"/>
          </a:solidFill>
          <a:ln cap="flat" cmpd="sng" w="9525">
            <a:solidFill>
              <a:srgbClr val="013781"/>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a:ea typeface="Mulish"/>
              <a:cs typeface="Mulish"/>
              <a:sym typeface="Mulish"/>
            </a:endParaRPr>
          </a:p>
        </p:txBody>
      </p:sp>
      <p:sp>
        <p:nvSpPr>
          <p:cNvPr id="316" name="Google Shape;316;p45"/>
          <p:cNvSpPr txBox="1"/>
          <p:nvPr>
            <p:ph idx="4294967295" type="body"/>
          </p:nvPr>
        </p:nvSpPr>
        <p:spPr>
          <a:xfrm>
            <a:off x="2486275" y="962800"/>
            <a:ext cx="6277800" cy="3715200"/>
          </a:xfrm>
          <a:prstGeom prst="rect">
            <a:avLst/>
          </a:prstGeom>
          <a:ln>
            <a:noFill/>
          </a:ln>
        </p:spPr>
        <p:txBody>
          <a:bodyPr anchorCtr="0" anchor="t" bIns="91425" lIns="91425" spcFirstLastPara="1" rIns="91425" wrap="square" tIns="91425">
            <a:noAutofit/>
          </a:bodyPr>
          <a:lstStyle/>
          <a:p>
            <a:pPr indent="0" lvl="0" marL="0" rtl="0" algn="l">
              <a:spcBef>
                <a:spcPts val="1200"/>
              </a:spcBef>
              <a:spcAft>
                <a:spcPts val="0"/>
              </a:spcAft>
              <a:buNone/>
            </a:pPr>
            <a:r>
              <a:rPr lang="en" sz="1300"/>
              <a:t>Situation</a:t>
            </a:r>
            <a:r>
              <a:rPr lang="en" sz="1300"/>
              <a:t>: AI has rapidly transitioned from a niche research area to a mainstream technology, with a surge in AI-powered products and services.</a:t>
            </a:r>
            <a:endParaRPr sz="1300"/>
          </a:p>
          <a:p>
            <a:pPr indent="0" lvl="0" marL="0" rtl="0" algn="l">
              <a:spcBef>
                <a:spcPts val="1200"/>
              </a:spcBef>
              <a:spcAft>
                <a:spcPts val="0"/>
              </a:spcAft>
              <a:buNone/>
            </a:pPr>
            <a:r>
              <a:rPr lang="en" sz="1300"/>
              <a:t>Complication:This AI revolution has reshaped the technological landscape and significantly</a:t>
            </a:r>
            <a:r>
              <a:rPr lang="en" sz="1300"/>
              <a:t> influenced the direction and priorities of companies across various industries.</a:t>
            </a:r>
            <a:endParaRPr sz="1300"/>
          </a:p>
          <a:p>
            <a:pPr indent="0" lvl="0" marL="0" rtl="0" algn="l">
              <a:spcBef>
                <a:spcPts val="1200"/>
              </a:spcBef>
              <a:spcAft>
                <a:spcPts val="0"/>
              </a:spcAft>
              <a:buNone/>
            </a:pPr>
            <a:r>
              <a:rPr b="1" lang="en" sz="1300"/>
              <a:t>Question: Could the current AI boom have been predicted by analysing academic research trends and public interest?</a:t>
            </a:r>
            <a:endParaRPr b="1" sz="1300"/>
          </a:p>
          <a:p>
            <a:pPr indent="0" lvl="0" marL="0" rtl="0" algn="l">
              <a:spcBef>
                <a:spcPts val="1200"/>
              </a:spcBef>
              <a:spcAft>
                <a:spcPts val="0"/>
              </a:spcAft>
              <a:buNone/>
            </a:pPr>
            <a:r>
              <a:rPr lang="en" sz="1300"/>
              <a:t>Aim: </a:t>
            </a:r>
            <a:r>
              <a:rPr lang="en" sz="1300">
                <a:latin typeface="Arial"/>
                <a:ea typeface="Arial"/>
                <a:cs typeface="Arial"/>
                <a:sym typeface="Arial"/>
              </a:rPr>
              <a:t>Examine AI-related academic paper datasets and Google Trends data to identify key milestones, shifts in focus, and public sentiment that may have foreshadowed the current AI revolution and its impact on the field and society.</a:t>
            </a:r>
            <a:endParaRPr sz="1600"/>
          </a:p>
          <a:p>
            <a:pPr indent="0" lvl="0" marL="0" rtl="0" algn="l">
              <a:spcBef>
                <a:spcPts val="1200"/>
              </a:spcBef>
              <a:spcAft>
                <a:spcPts val="1600"/>
              </a:spcAft>
              <a:buNone/>
            </a:pPr>
            <a:r>
              <a:t/>
            </a:r>
            <a:endParaRPr sz="1643">
              <a:latin typeface="Arial"/>
              <a:ea typeface="Arial"/>
              <a:cs typeface="Arial"/>
              <a:sym typeface="Arial"/>
            </a:endParaRPr>
          </a:p>
        </p:txBody>
      </p:sp>
      <p:sp>
        <p:nvSpPr>
          <p:cNvPr id="317" name="Google Shape;317;p45"/>
          <p:cNvSpPr txBox="1"/>
          <p:nvPr>
            <p:ph type="title"/>
          </p:nvPr>
        </p:nvSpPr>
        <p:spPr>
          <a:xfrm>
            <a:off x="2764407" y="365494"/>
            <a:ext cx="4590300" cy="74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318" name="Google Shape;318;p45"/>
          <p:cNvSpPr txBox="1"/>
          <p:nvPr/>
        </p:nvSpPr>
        <p:spPr>
          <a:xfrm>
            <a:off x="3519650" y="3301325"/>
            <a:ext cx="4475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2000"/>
              </a:spcAft>
              <a:buNone/>
            </a:pPr>
            <a:r>
              <a:t/>
            </a:r>
            <a:endParaRPr>
              <a:solidFill>
                <a:schemeClr val="dk1"/>
              </a:solidFill>
              <a:latin typeface="Mulish"/>
              <a:ea typeface="Mulish"/>
              <a:cs typeface="Mulish"/>
              <a:sym typeface="Mulish"/>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3781"/>
        </a:solidFill>
      </p:bgPr>
    </p:bg>
    <p:spTree>
      <p:nvGrpSpPr>
        <p:cNvPr id="322" name="Shape 322"/>
        <p:cNvGrpSpPr/>
        <p:nvPr/>
      </p:nvGrpSpPr>
      <p:grpSpPr>
        <a:xfrm>
          <a:off x="0" y="0"/>
          <a:ext cx="0" cy="0"/>
          <a:chOff x="0" y="0"/>
          <a:chExt cx="0" cy="0"/>
        </a:xfrm>
      </p:grpSpPr>
      <p:sp>
        <p:nvSpPr>
          <p:cNvPr id="323" name="Google Shape;323;p46"/>
          <p:cNvSpPr txBox="1"/>
          <p:nvPr>
            <p:ph type="title"/>
          </p:nvPr>
        </p:nvSpPr>
        <p:spPr>
          <a:xfrm>
            <a:off x="720000" y="292625"/>
            <a:ext cx="77175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Integrating Insights from Three Key Sources</a:t>
            </a:r>
            <a:endParaRPr sz="2600"/>
          </a:p>
        </p:txBody>
      </p:sp>
      <p:cxnSp>
        <p:nvCxnSpPr>
          <p:cNvPr id="324" name="Google Shape;324;p46"/>
          <p:cNvCxnSpPr>
            <a:stCxn id="325" idx="3"/>
            <a:endCxn id="326" idx="2"/>
          </p:cNvCxnSpPr>
          <p:nvPr/>
        </p:nvCxnSpPr>
        <p:spPr>
          <a:xfrm flipH="1" rot="10800000">
            <a:off x="3227750" y="1704144"/>
            <a:ext cx="898200" cy="600"/>
          </a:xfrm>
          <a:prstGeom prst="straightConnector1">
            <a:avLst/>
          </a:prstGeom>
          <a:noFill/>
          <a:ln cap="flat" cmpd="sng" w="9525">
            <a:solidFill>
              <a:schemeClr val="dk1"/>
            </a:solidFill>
            <a:prstDash val="solid"/>
            <a:round/>
            <a:headEnd len="med" w="med" type="none"/>
            <a:tailEnd len="med" w="med" type="none"/>
          </a:ln>
        </p:spPr>
      </p:cxnSp>
      <p:cxnSp>
        <p:nvCxnSpPr>
          <p:cNvPr id="327" name="Google Shape;327;p46"/>
          <p:cNvCxnSpPr>
            <a:stCxn id="326" idx="6"/>
            <a:endCxn id="328" idx="1"/>
          </p:cNvCxnSpPr>
          <p:nvPr/>
        </p:nvCxnSpPr>
        <p:spPr>
          <a:xfrm>
            <a:off x="5017950" y="1704222"/>
            <a:ext cx="1062900" cy="600"/>
          </a:xfrm>
          <a:prstGeom prst="straightConnector1">
            <a:avLst/>
          </a:prstGeom>
          <a:noFill/>
          <a:ln cap="flat" cmpd="sng" w="9525">
            <a:solidFill>
              <a:schemeClr val="dk1"/>
            </a:solidFill>
            <a:prstDash val="solid"/>
            <a:round/>
            <a:headEnd len="med" w="med" type="none"/>
            <a:tailEnd len="med" w="med" type="none"/>
          </a:ln>
        </p:spPr>
      </p:cxnSp>
      <p:cxnSp>
        <p:nvCxnSpPr>
          <p:cNvPr id="329" name="Google Shape;329;p46"/>
          <p:cNvCxnSpPr>
            <a:stCxn id="326" idx="4"/>
            <a:endCxn id="330" idx="0"/>
          </p:cNvCxnSpPr>
          <p:nvPr/>
        </p:nvCxnSpPr>
        <p:spPr>
          <a:xfrm>
            <a:off x="4572000" y="2150172"/>
            <a:ext cx="6900" cy="794100"/>
          </a:xfrm>
          <a:prstGeom prst="straightConnector1">
            <a:avLst/>
          </a:prstGeom>
          <a:noFill/>
          <a:ln cap="flat" cmpd="sng" w="9525">
            <a:solidFill>
              <a:schemeClr val="dk1"/>
            </a:solidFill>
            <a:prstDash val="solid"/>
            <a:round/>
            <a:headEnd len="med" w="med" type="none"/>
            <a:tailEnd len="med" w="med" type="none"/>
          </a:ln>
        </p:spPr>
      </p:cxnSp>
      <p:sp>
        <p:nvSpPr>
          <p:cNvPr id="331" name="Google Shape;331;p46"/>
          <p:cNvSpPr txBox="1"/>
          <p:nvPr/>
        </p:nvSpPr>
        <p:spPr>
          <a:xfrm>
            <a:off x="1034125" y="1831450"/>
            <a:ext cx="2193600" cy="9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ulish"/>
                <a:ea typeface="Mulish"/>
                <a:cs typeface="Mulish"/>
                <a:sym typeface="Mulish"/>
              </a:rPr>
              <a:t>Utilised pytrends library to gather public-focused data.</a:t>
            </a:r>
            <a:endParaRPr>
              <a:solidFill>
                <a:schemeClr val="dk1"/>
              </a:solidFill>
              <a:latin typeface="Mulish"/>
              <a:ea typeface="Mulish"/>
              <a:cs typeface="Mulish"/>
              <a:sym typeface="Mulish"/>
            </a:endParaRPr>
          </a:p>
        </p:txBody>
      </p:sp>
      <p:sp>
        <p:nvSpPr>
          <p:cNvPr id="332" name="Google Shape;332;p46"/>
          <p:cNvSpPr txBox="1"/>
          <p:nvPr/>
        </p:nvSpPr>
        <p:spPr>
          <a:xfrm flipH="1">
            <a:off x="6068775" y="1756600"/>
            <a:ext cx="1967700" cy="12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ulish"/>
                <a:ea typeface="Mulish"/>
                <a:cs typeface="Mulish"/>
                <a:sym typeface="Mulish"/>
              </a:rPr>
              <a:t>Collected citation count and institution data using an API key and arXiv paper IDs.</a:t>
            </a:r>
            <a:endParaRPr sz="1600">
              <a:solidFill>
                <a:srgbClr val="434343"/>
              </a:solidFill>
              <a:latin typeface="Mulish"/>
              <a:ea typeface="Mulish"/>
              <a:cs typeface="Mulish"/>
              <a:sym typeface="Mulish"/>
            </a:endParaRPr>
          </a:p>
        </p:txBody>
      </p:sp>
      <p:sp>
        <p:nvSpPr>
          <p:cNvPr id="326" name="Google Shape;326;p46"/>
          <p:cNvSpPr/>
          <p:nvPr/>
        </p:nvSpPr>
        <p:spPr>
          <a:xfrm>
            <a:off x="4126050" y="1258272"/>
            <a:ext cx="891900" cy="8919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46"/>
          <p:cNvGrpSpPr/>
          <p:nvPr/>
        </p:nvGrpSpPr>
        <p:grpSpPr>
          <a:xfrm>
            <a:off x="4274698" y="1345808"/>
            <a:ext cx="594604" cy="590677"/>
            <a:chOff x="7031375" y="3797500"/>
            <a:chExt cx="351400" cy="349100"/>
          </a:xfrm>
        </p:grpSpPr>
        <p:sp>
          <p:nvSpPr>
            <p:cNvPr id="334" name="Google Shape;334;p46"/>
            <p:cNvSpPr/>
            <p:nvPr/>
          </p:nvSpPr>
          <p:spPr>
            <a:xfrm>
              <a:off x="7158075" y="3797500"/>
              <a:ext cx="177375" cy="95675"/>
            </a:xfrm>
            <a:custGeom>
              <a:rect b="b" l="l" r="r" t="t"/>
              <a:pathLst>
                <a:path extrusionOk="0" h="3827" w="7095">
                  <a:moveTo>
                    <a:pt x="6342" y="1567"/>
                  </a:moveTo>
                  <a:cubicBezTo>
                    <a:pt x="6649" y="1567"/>
                    <a:pt x="6804" y="1940"/>
                    <a:pt x="6585" y="2158"/>
                  </a:cubicBezTo>
                  <a:cubicBezTo>
                    <a:pt x="6515" y="2229"/>
                    <a:pt x="6428" y="2261"/>
                    <a:pt x="6343" y="2261"/>
                  </a:cubicBezTo>
                  <a:cubicBezTo>
                    <a:pt x="6165" y="2261"/>
                    <a:pt x="5994" y="2122"/>
                    <a:pt x="5994" y="1913"/>
                  </a:cubicBezTo>
                  <a:cubicBezTo>
                    <a:pt x="5994" y="1723"/>
                    <a:pt x="6148" y="1567"/>
                    <a:pt x="6340" y="1567"/>
                  </a:cubicBezTo>
                  <a:cubicBezTo>
                    <a:pt x="6341" y="1567"/>
                    <a:pt x="6341" y="1567"/>
                    <a:pt x="6342" y="1567"/>
                  </a:cubicBezTo>
                  <a:close/>
                  <a:moveTo>
                    <a:pt x="1959" y="1"/>
                  </a:moveTo>
                  <a:cubicBezTo>
                    <a:pt x="1887" y="1"/>
                    <a:pt x="1814" y="38"/>
                    <a:pt x="1777" y="114"/>
                  </a:cubicBezTo>
                  <a:lnTo>
                    <a:pt x="1088" y="1492"/>
                  </a:lnTo>
                  <a:cubicBezTo>
                    <a:pt x="1036" y="1592"/>
                    <a:pt x="1078" y="1717"/>
                    <a:pt x="1178" y="1767"/>
                  </a:cubicBezTo>
                  <a:cubicBezTo>
                    <a:pt x="1208" y="1781"/>
                    <a:pt x="1239" y="1788"/>
                    <a:pt x="1270" y="1788"/>
                  </a:cubicBezTo>
                  <a:cubicBezTo>
                    <a:pt x="1345" y="1788"/>
                    <a:pt x="1417" y="1747"/>
                    <a:pt x="1453" y="1675"/>
                  </a:cubicBezTo>
                  <a:lnTo>
                    <a:pt x="1960" y="663"/>
                  </a:lnTo>
                  <a:lnTo>
                    <a:pt x="3337" y="3417"/>
                  </a:lnTo>
                  <a:lnTo>
                    <a:pt x="583" y="3417"/>
                  </a:lnTo>
                  <a:lnTo>
                    <a:pt x="1026" y="2529"/>
                  </a:lnTo>
                  <a:cubicBezTo>
                    <a:pt x="1076" y="2427"/>
                    <a:pt x="1035" y="2306"/>
                    <a:pt x="934" y="2256"/>
                  </a:cubicBezTo>
                  <a:cubicBezTo>
                    <a:pt x="905" y="2241"/>
                    <a:pt x="874" y="2234"/>
                    <a:pt x="843" y="2234"/>
                  </a:cubicBezTo>
                  <a:cubicBezTo>
                    <a:pt x="768" y="2234"/>
                    <a:pt x="697" y="2275"/>
                    <a:pt x="661" y="2346"/>
                  </a:cubicBezTo>
                  <a:lnTo>
                    <a:pt x="69" y="3531"/>
                  </a:lnTo>
                  <a:cubicBezTo>
                    <a:pt x="1" y="3667"/>
                    <a:pt x="100" y="3826"/>
                    <a:pt x="250" y="3826"/>
                  </a:cubicBezTo>
                  <a:lnTo>
                    <a:pt x="3668" y="3826"/>
                  </a:lnTo>
                  <a:cubicBezTo>
                    <a:pt x="3820" y="3826"/>
                    <a:pt x="3917" y="3667"/>
                    <a:pt x="3851" y="3531"/>
                  </a:cubicBezTo>
                  <a:lnTo>
                    <a:pt x="3145" y="2118"/>
                  </a:lnTo>
                  <a:lnTo>
                    <a:pt x="5613" y="2118"/>
                  </a:lnTo>
                  <a:cubicBezTo>
                    <a:pt x="5706" y="2448"/>
                    <a:pt x="6006" y="2669"/>
                    <a:pt x="6339" y="2669"/>
                  </a:cubicBezTo>
                  <a:cubicBezTo>
                    <a:pt x="6374" y="2669"/>
                    <a:pt x="6409" y="2667"/>
                    <a:pt x="6443" y="2662"/>
                  </a:cubicBezTo>
                  <a:cubicBezTo>
                    <a:pt x="6817" y="2610"/>
                    <a:pt x="7095" y="2291"/>
                    <a:pt x="7095" y="1913"/>
                  </a:cubicBezTo>
                  <a:cubicBezTo>
                    <a:pt x="7095" y="1536"/>
                    <a:pt x="6817" y="1217"/>
                    <a:pt x="6443" y="1166"/>
                  </a:cubicBezTo>
                  <a:cubicBezTo>
                    <a:pt x="6409" y="1161"/>
                    <a:pt x="6374" y="1158"/>
                    <a:pt x="6339" y="1158"/>
                  </a:cubicBezTo>
                  <a:cubicBezTo>
                    <a:pt x="6006" y="1158"/>
                    <a:pt x="5706" y="1380"/>
                    <a:pt x="5613" y="1709"/>
                  </a:cubicBezTo>
                  <a:lnTo>
                    <a:pt x="2939" y="1709"/>
                  </a:lnTo>
                  <a:lnTo>
                    <a:pt x="2143" y="114"/>
                  </a:lnTo>
                  <a:cubicBezTo>
                    <a:pt x="2105" y="38"/>
                    <a:pt x="2032" y="1"/>
                    <a:pt x="19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6"/>
            <p:cNvSpPr/>
            <p:nvPr/>
          </p:nvSpPr>
          <p:spPr>
            <a:xfrm>
              <a:off x="7031375" y="4073000"/>
              <a:ext cx="351400" cy="73600"/>
            </a:xfrm>
            <a:custGeom>
              <a:rect b="b" l="l" r="r" t="t"/>
              <a:pathLst>
                <a:path extrusionOk="0" h="2944" w="14056">
                  <a:moveTo>
                    <a:pt x="12413" y="409"/>
                  </a:moveTo>
                  <a:lnTo>
                    <a:pt x="13475" y="2534"/>
                  </a:lnTo>
                  <a:lnTo>
                    <a:pt x="582" y="2534"/>
                  </a:lnTo>
                  <a:lnTo>
                    <a:pt x="1644" y="409"/>
                  </a:lnTo>
                  <a:close/>
                  <a:moveTo>
                    <a:pt x="1519" y="1"/>
                  </a:moveTo>
                  <a:cubicBezTo>
                    <a:pt x="1440" y="1"/>
                    <a:pt x="1370" y="44"/>
                    <a:pt x="1336" y="113"/>
                  </a:cubicBezTo>
                  <a:lnTo>
                    <a:pt x="68" y="2648"/>
                  </a:lnTo>
                  <a:cubicBezTo>
                    <a:pt x="0" y="2784"/>
                    <a:pt x="99" y="2944"/>
                    <a:pt x="251" y="2944"/>
                  </a:cubicBezTo>
                  <a:lnTo>
                    <a:pt x="13806" y="2944"/>
                  </a:lnTo>
                  <a:cubicBezTo>
                    <a:pt x="13956" y="2944"/>
                    <a:pt x="14055" y="2784"/>
                    <a:pt x="13988" y="2648"/>
                  </a:cubicBezTo>
                  <a:lnTo>
                    <a:pt x="12721" y="113"/>
                  </a:lnTo>
                  <a:cubicBezTo>
                    <a:pt x="12687" y="44"/>
                    <a:pt x="12617" y="1"/>
                    <a:pt x="125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6"/>
            <p:cNvSpPr/>
            <p:nvPr/>
          </p:nvSpPr>
          <p:spPr>
            <a:xfrm>
              <a:off x="7074050" y="3988950"/>
              <a:ext cx="307575" cy="72225"/>
            </a:xfrm>
            <a:custGeom>
              <a:rect b="b" l="l" r="r" t="t"/>
              <a:pathLst>
                <a:path extrusionOk="0" h="2889" w="12303">
                  <a:moveTo>
                    <a:pt x="11548" y="686"/>
                  </a:moveTo>
                  <a:cubicBezTo>
                    <a:pt x="11857" y="686"/>
                    <a:pt x="12010" y="1058"/>
                    <a:pt x="11793" y="1277"/>
                  </a:cubicBezTo>
                  <a:cubicBezTo>
                    <a:pt x="11722" y="1348"/>
                    <a:pt x="11635" y="1379"/>
                    <a:pt x="11550" y="1379"/>
                  </a:cubicBezTo>
                  <a:cubicBezTo>
                    <a:pt x="11372" y="1379"/>
                    <a:pt x="11201" y="1241"/>
                    <a:pt x="11201" y="1032"/>
                  </a:cubicBezTo>
                  <a:cubicBezTo>
                    <a:pt x="11201" y="841"/>
                    <a:pt x="11356" y="686"/>
                    <a:pt x="11548" y="686"/>
                  </a:cubicBezTo>
                  <a:close/>
                  <a:moveTo>
                    <a:pt x="1492" y="0"/>
                  </a:moveTo>
                  <a:cubicBezTo>
                    <a:pt x="1413" y="0"/>
                    <a:pt x="1342" y="45"/>
                    <a:pt x="1308" y="114"/>
                  </a:cubicBezTo>
                  <a:lnTo>
                    <a:pt x="939" y="853"/>
                  </a:lnTo>
                  <a:cubicBezTo>
                    <a:pt x="892" y="953"/>
                    <a:pt x="933" y="1073"/>
                    <a:pt x="1032" y="1122"/>
                  </a:cubicBezTo>
                  <a:cubicBezTo>
                    <a:pt x="1062" y="1137"/>
                    <a:pt x="1093" y="1144"/>
                    <a:pt x="1124" y="1144"/>
                  </a:cubicBezTo>
                  <a:cubicBezTo>
                    <a:pt x="1197" y="1144"/>
                    <a:pt x="1268" y="1104"/>
                    <a:pt x="1304" y="1036"/>
                  </a:cubicBezTo>
                  <a:lnTo>
                    <a:pt x="1617" y="410"/>
                  </a:lnTo>
                  <a:lnTo>
                    <a:pt x="9024" y="410"/>
                  </a:lnTo>
                  <a:lnTo>
                    <a:pt x="10059" y="2481"/>
                  </a:lnTo>
                  <a:lnTo>
                    <a:pt x="583" y="2481"/>
                  </a:lnTo>
                  <a:lnTo>
                    <a:pt x="878" y="1890"/>
                  </a:lnTo>
                  <a:cubicBezTo>
                    <a:pt x="927" y="1788"/>
                    <a:pt x="886" y="1667"/>
                    <a:pt x="785" y="1617"/>
                  </a:cubicBezTo>
                  <a:cubicBezTo>
                    <a:pt x="756" y="1602"/>
                    <a:pt x="725" y="1595"/>
                    <a:pt x="694" y="1595"/>
                  </a:cubicBezTo>
                  <a:cubicBezTo>
                    <a:pt x="619" y="1595"/>
                    <a:pt x="548" y="1636"/>
                    <a:pt x="512" y="1707"/>
                  </a:cubicBezTo>
                  <a:lnTo>
                    <a:pt x="69" y="2593"/>
                  </a:lnTo>
                  <a:cubicBezTo>
                    <a:pt x="1" y="2729"/>
                    <a:pt x="100" y="2889"/>
                    <a:pt x="252" y="2889"/>
                  </a:cubicBezTo>
                  <a:lnTo>
                    <a:pt x="10390" y="2889"/>
                  </a:lnTo>
                  <a:cubicBezTo>
                    <a:pt x="10542" y="2889"/>
                    <a:pt x="10641" y="2729"/>
                    <a:pt x="10573" y="2593"/>
                  </a:cubicBezTo>
                  <a:lnTo>
                    <a:pt x="9895" y="1235"/>
                  </a:lnTo>
                  <a:lnTo>
                    <a:pt x="10819" y="1235"/>
                  </a:lnTo>
                  <a:cubicBezTo>
                    <a:pt x="10912" y="1565"/>
                    <a:pt x="11212" y="1786"/>
                    <a:pt x="11546" y="1786"/>
                  </a:cubicBezTo>
                  <a:cubicBezTo>
                    <a:pt x="11580" y="1786"/>
                    <a:pt x="11615" y="1784"/>
                    <a:pt x="11650" y="1779"/>
                  </a:cubicBezTo>
                  <a:cubicBezTo>
                    <a:pt x="12023" y="1727"/>
                    <a:pt x="12303" y="1408"/>
                    <a:pt x="12303" y="1032"/>
                  </a:cubicBezTo>
                  <a:cubicBezTo>
                    <a:pt x="12303" y="653"/>
                    <a:pt x="12023" y="334"/>
                    <a:pt x="11650" y="283"/>
                  </a:cubicBezTo>
                  <a:cubicBezTo>
                    <a:pt x="11615" y="278"/>
                    <a:pt x="11580" y="275"/>
                    <a:pt x="11546" y="275"/>
                  </a:cubicBezTo>
                  <a:cubicBezTo>
                    <a:pt x="11212" y="275"/>
                    <a:pt x="10912" y="497"/>
                    <a:pt x="10819" y="826"/>
                  </a:cubicBezTo>
                  <a:lnTo>
                    <a:pt x="9689" y="828"/>
                  </a:lnTo>
                  <a:lnTo>
                    <a:pt x="9333" y="114"/>
                  </a:lnTo>
                  <a:cubicBezTo>
                    <a:pt x="9298" y="45"/>
                    <a:pt x="9227" y="0"/>
                    <a:pt x="9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6"/>
            <p:cNvSpPr/>
            <p:nvPr/>
          </p:nvSpPr>
          <p:spPr>
            <a:xfrm>
              <a:off x="7055825" y="3904925"/>
              <a:ext cx="242225" cy="72225"/>
            </a:xfrm>
            <a:custGeom>
              <a:rect b="b" l="l" r="r" t="t"/>
              <a:pathLst>
                <a:path extrusionOk="0" h="2889" w="9689">
                  <a:moveTo>
                    <a:pt x="980" y="795"/>
                  </a:moveTo>
                  <a:cubicBezTo>
                    <a:pt x="1288" y="795"/>
                    <a:pt x="1443" y="1169"/>
                    <a:pt x="1225" y="1388"/>
                  </a:cubicBezTo>
                  <a:cubicBezTo>
                    <a:pt x="1154" y="1458"/>
                    <a:pt x="1067" y="1489"/>
                    <a:pt x="982" y="1489"/>
                  </a:cubicBezTo>
                  <a:cubicBezTo>
                    <a:pt x="804" y="1489"/>
                    <a:pt x="634" y="1351"/>
                    <a:pt x="634" y="1142"/>
                  </a:cubicBezTo>
                  <a:cubicBezTo>
                    <a:pt x="634" y="950"/>
                    <a:pt x="789" y="795"/>
                    <a:pt x="980" y="795"/>
                  </a:cubicBezTo>
                  <a:close/>
                  <a:moveTo>
                    <a:pt x="3900" y="1"/>
                  </a:moveTo>
                  <a:cubicBezTo>
                    <a:pt x="3822" y="1"/>
                    <a:pt x="3751" y="45"/>
                    <a:pt x="3717" y="114"/>
                  </a:cubicBezTo>
                  <a:lnTo>
                    <a:pt x="3305" y="937"/>
                  </a:lnTo>
                  <a:lnTo>
                    <a:pt x="1706" y="937"/>
                  </a:lnTo>
                  <a:cubicBezTo>
                    <a:pt x="1607" y="583"/>
                    <a:pt x="1294" y="386"/>
                    <a:pt x="976" y="386"/>
                  </a:cubicBezTo>
                  <a:cubicBezTo>
                    <a:pt x="755" y="386"/>
                    <a:pt x="531" y="482"/>
                    <a:pt x="377" y="686"/>
                  </a:cubicBezTo>
                  <a:cubicBezTo>
                    <a:pt x="0" y="1184"/>
                    <a:pt x="355" y="1897"/>
                    <a:pt x="980" y="1897"/>
                  </a:cubicBezTo>
                  <a:cubicBezTo>
                    <a:pt x="1318" y="1897"/>
                    <a:pt x="1615" y="1671"/>
                    <a:pt x="1708" y="1346"/>
                  </a:cubicBezTo>
                  <a:lnTo>
                    <a:pt x="3101" y="1346"/>
                  </a:lnTo>
                  <a:lnTo>
                    <a:pt x="2478" y="2593"/>
                  </a:lnTo>
                  <a:cubicBezTo>
                    <a:pt x="2410" y="2729"/>
                    <a:pt x="2509" y="2889"/>
                    <a:pt x="2661" y="2889"/>
                  </a:cubicBezTo>
                  <a:lnTo>
                    <a:pt x="9437" y="2889"/>
                  </a:lnTo>
                  <a:cubicBezTo>
                    <a:pt x="9589" y="2889"/>
                    <a:pt x="9688" y="2729"/>
                    <a:pt x="9620" y="2593"/>
                  </a:cubicBezTo>
                  <a:lnTo>
                    <a:pt x="9035" y="1423"/>
                  </a:lnTo>
                  <a:cubicBezTo>
                    <a:pt x="9001" y="1349"/>
                    <a:pt x="8926" y="1305"/>
                    <a:pt x="8850" y="1305"/>
                  </a:cubicBezTo>
                  <a:cubicBezTo>
                    <a:pt x="8819" y="1305"/>
                    <a:pt x="8788" y="1312"/>
                    <a:pt x="8759" y="1327"/>
                  </a:cubicBezTo>
                  <a:cubicBezTo>
                    <a:pt x="8656" y="1379"/>
                    <a:pt x="8616" y="1504"/>
                    <a:pt x="8669" y="1606"/>
                  </a:cubicBezTo>
                  <a:lnTo>
                    <a:pt x="9106" y="2481"/>
                  </a:lnTo>
                  <a:lnTo>
                    <a:pt x="2992" y="2481"/>
                  </a:lnTo>
                  <a:lnTo>
                    <a:pt x="4026" y="410"/>
                  </a:lnTo>
                  <a:lnTo>
                    <a:pt x="8071" y="410"/>
                  </a:lnTo>
                  <a:lnTo>
                    <a:pt x="8242" y="752"/>
                  </a:lnTo>
                  <a:cubicBezTo>
                    <a:pt x="8277" y="827"/>
                    <a:pt x="8351" y="870"/>
                    <a:pt x="8427" y="870"/>
                  </a:cubicBezTo>
                  <a:cubicBezTo>
                    <a:pt x="8459" y="870"/>
                    <a:pt x="8490" y="863"/>
                    <a:pt x="8520" y="848"/>
                  </a:cubicBezTo>
                  <a:cubicBezTo>
                    <a:pt x="8623" y="797"/>
                    <a:pt x="8663" y="671"/>
                    <a:pt x="8609" y="569"/>
                  </a:cubicBezTo>
                  <a:lnTo>
                    <a:pt x="8381" y="114"/>
                  </a:lnTo>
                  <a:cubicBezTo>
                    <a:pt x="8346" y="45"/>
                    <a:pt x="8275" y="1"/>
                    <a:pt x="81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46"/>
          <p:cNvSpPr txBox="1"/>
          <p:nvPr/>
        </p:nvSpPr>
        <p:spPr>
          <a:xfrm>
            <a:off x="896150" y="1498794"/>
            <a:ext cx="2331600" cy="411900"/>
          </a:xfrm>
          <a:prstGeom prst="rect">
            <a:avLst/>
          </a:prstGeom>
          <a:noFill/>
          <a:ln>
            <a:noFill/>
          </a:ln>
        </p:spPr>
        <p:txBody>
          <a:bodyPr anchorCtr="0" anchor="b" bIns="91425" lIns="91425" spcFirstLastPara="1" rIns="91425" wrap="square" tIns="0">
            <a:noAutofit/>
          </a:bodyPr>
          <a:lstStyle/>
          <a:p>
            <a:pPr indent="0" lvl="0" marL="0" rtl="0" algn="r">
              <a:spcBef>
                <a:spcPts val="0"/>
              </a:spcBef>
              <a:spcAft>
                <a:spcPts val="0"/>
              </a:spcAft>
              <a:buNone/>
            </a:pPr>
            <a:r>
              <a:rPr lang="en" sz="2200">
                <a:solidFill>
                  <a:schemeClr val="dk1"/>
                </a:solidFill>
                <a:latin typeface="Poppins SemiBold"/>
                <a:ea typeface="Poppins SemiBold"/>
                <a:cs typeface="Poppins SemiBold"/>
                <a:sym typeface="Poppins SemiBold"/>
              </a:rPr>
              <a:t>Google Trends</a:t>
            </a:r>
            <a:endParaRPr sz="2200">
              <a:solidFill>
                <a:schemeClr val="dk1"/>
              </a:solidFill>
              <a:latin typeface="Poppins SemiBold"/>
              <a:ea typeface="Poppins SemiBold"/>
              <a:cs typeface="Poppins SemiBold"/>
              <a:sym typeface="Poppins SemiBold"/>
            </a:endParaRPr>
          </a:p>
        </p:txBody>
      </p:sp>
      <p:sp>
        <p:nvSpPr>
          <p:cNvPr id="328" name="Google Shape;328;p46"/>
          <p:cNvSpPr txBox="1"/>
          <p:nvPr/>
        </p:nvSpPr>
        <p:spPr>
          <a:xfrm>
            <a:off x="6080709" y="1498950"/>
            <a:ext cx="2113500" cy="411900"/>
          </a:xfrm>
          <a:prstGeom prst="rect">
            <a:avLst/>
          </a:prstGeom>
          <a:noFill/>
          <a:ln>
            <a:noFill/>
          </a:ln>
        </p:spPr>
        <p:txBody>
          <a:bodyPr anchorCtr="0" anchor="b" bIns="91425" lIns="91425" spcFirstLastPara="1" rIns="91425" wrap="square" tIns="0">
            <a:noAutofit/>
          </a:bodyPr>
          <a:lstStyle/>
          <a:p>
            <a:pPr indent="0" lvl="0" marL="0" rtl="0" algn="l">
              <a:spcBef>
                <a:spcPts val="0"/>
              </a:spcBef>
              <a:spcAft>
                <a:spcPts val="0"/>
              </a:spcAft>
              <a:buNone/>
            </a:pPr>
            <a:r>
              <a:rPr lang="en" sz="2000">
                <a:solidFill>
                  <a:schemeClr val="dk1"/>
                </a:solidFill>
                <a:latin typeface="Poppins SemiBold"/>
                <a:ea typeface="Poppins SemiBold"/>
                <a:cs typeface="Poppins SemiBold"/>
                <a:sym typeface="Poppins SemiBold"/>
              </a:rPr>
              <a:t>Semantic Scholar.org</a:t>
            </a:r>
            <a:endParaRPr sz="2000">
              <a:solidFill>
                <a:schemeClr val="dk1"/>
              </a:solidFill>
              <a:latin typeface="Poppins SemiBold"/>
              <a:ea typeface="Poppins SemiBold"/>
              <a:cs typeface="Poppins SemiBold"/>
              <a:sym typeface="Poppins SemiBold"/>
            </a:endParaRPr>
          </a:p>
        </p:txBody>
      </p:sp>
      <p:sp>
        <p:nvSpPr>
          <p:cNvPr id="338" name="Google Shape;338;p46"/>
          <p:cNvSpPr txBox="1"/>
          <p:nvPr/>
        </p:nvSpPr>
        <p:spPr>
          <a:xfrm>
            <a:off x="3295975" y="3411700"/>
            <a:ext cx="28677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ulish"/>
                <a:ea typeface="Mulish"/>
                <a:cs typeface="Mulish"/>
                <a:sym typeface="Mulish"/>
              </a:rPr>
              <a:t>Kaggle.com dataset containing metadata of academic papers from arXiv.org.</a:t>
            </a:r>
            <a:endParaRPr sz="1600">
              <a:solidFill>
                <a:srgbClr val="434343"/>
              </a:solidFill>
              <a:latin typeface="Mulish"/>
              <a:ea typeface="Mulish"/>
              <a:cs typeface="Mulish"/>
              <a:sym typeface="Mulish"/>
            </a:endParaRPr>
          </a:p>
        </p:txBody>
      </p:sp>
      <p:sp>
        <p:nvSpPr>
          <p:cNvPr id="330" name="Google Shape;330;p46"/>
          <p:cNvSpPr txBox="1"/>
          <p:nvPr/>
        </p:nvSpPr>
        <p:spPr>
          <a:xfrm>
            <a:off x="2993850" y="2944175"/>
            <a:ext cx="3169800" cy="524700"/>
          </a:xfrm>
          <a:prstGeom prst="rect">
            <a:avLst/>
          </a:prstGeom>
          <a:noFill/>
          <a:ln>
            <a:noFill/>
          </a:ln>
        </p:spPr>
        <p:txBody>
          <a:bodyPr anchorCtr="0" anchor="b" bIns="91425" lIns="91425" spcFirstLastPara="1" rIns="91425" wrap="square" tIns="0">
            <a:noAutofit/>
          </a:bodyPr>
          <a:lstStyle/>
          <a:p>
            <a:pPr indent="0" lvl="0" marL="0" rtl="0" algn="ctr">
              <a:spcBef>
                <a:spcPts val="0"/>
              </a:spcBef>
              <a:spcAft>
                <a:spcPts val="0"/>
              </a:spcAft>
              <a:buNone/>
            </a:pPr>
            <a:r>
              <a:rPr lang="en" sz="2200">
                <a:solidFill>
                  <a:schemeClr val="dk1"/>
                </a:solidFill>
                <a:latin typeface="Poppins SemiBold"/>
                <a:ea typeface="Poppins SemiBold"/>
                <a:cs typeface="Poppins SemiBold"/>
                <a:sym typeface="Poppins SemiBold"/>
              </a:rPr>
              <a:t>Arxiv.org</a:t>
            </a:r>
            <a:endParaRPr sz="2200">
              <a:solidFill>
                <a:schemeClr val="dk1"/>
              </a:solidFill>
              <a:latin typeface="Poppins SemiBold"/>
              <a:ea typeface="Poppins SemiBold"/>
              <a:cs typeface="Poppins SemiBold"/>
              <a:sym typeface="Poppins SemiBold"/>
            </a:endParaRPr>
          </a:p>
        </p:txBody>
      </p:sp>
      <p:pic>
        <p:nvPicPr>
          <p:cNvPr id="339" name="Google Shape;339;p46"/>
          <p:cNvPicPr preferRelativeResize="0"/>
          <p:nvPr/>
        </p:nvPicPr>
        <p:blipFill>
          <a:blip r:embed="rId3">
            <a:alphaModFix/>
          </a:blip>
          <a:stretch>
            <a:fillRect/>
          </a:stretch>
        </p:blipFill>
        <p:spPr>
          <a:xfrm>
            <a:off x="3963700" y="4307300"/>
            <a:ext cx="1305301" cy="801250"/>
          </a:xfrm>
          <a:prstGeom prst="rect">
            <a:avLst/>
          </a:prstGeom>
          <a:noFill/>
          <a:ln>
            <a:noFill/>
          </a:ln>
        </p:spPr>
      </p:pic>
      <p:pic>
        <p:nvPicPr>
          <p:cNvPr id="340" name="Google Shape;340;p46"/>
          <p:cNvPicPr preferRelativeResize="0"/>
          <p:nvPr/>
        </p:nvPicPr>
        <p:blipFill>
          <a:blip r:embed="rId4">
            <a:alphaModFix/>
          </a:blip>
          <a:stretch>
            <a:fillRect/>
          </a:stretch>
        </p:blipFill>
        <p:spPr>
          <a:xfrm>
            <a:off x="7792600" y="1256194"/>
            <a:ext cx="1305299" cy="897403"/>
          </a:xfrm>
          <a:prstGeom prst="rect">
            <a:avLst/>
          </a:prstGeom>
          <a:noFill/>
          <a:ln>
            <a:noFill/>
          </a:ln>
        </p:spPr>
      </p:pic>
      <p:pic>
        <p:nvPicPr>
          <p:cNvPr id="341" name="Google Shape;341;p46"/>
          <p:cNvPicPr preferRelativeResize="0"/>
          <p:nvPr/>
        </p:nvPicPr>
        <p:blipFill rotWithShape="1">
          <a:blip r:embed="rId5">
            <a:alphaModFix/>
          </a:blip>
          <a:srcRect b="2047" l="0" r="0" t="0"/>
          <a:stretch/>
        </p:blipFill>
        <p:spPr>
          <a:xfrm>
            <a:off x="59725" y="1397351"/>
            <a:ext cx="974400" cy="8305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3781"/>
        </a:solidFill>
      </p:bgPr>
    </p:bg>
    <p:spTree>
      <p:nvGrpSpPr>
        <p:cNvPr id="345" name="Shape 345"/>
        <p:cNvGrpSpPr/>
        <p:nvPr/>
      </p:nvGrpSpPr>
      <p:grpSpPr>
        <a:xfrm>
          <a:off x="0" y="0"/>
          <a:ext cx="0" cy="0"/>
          <a:chOff x="0" y="0"/>
          <a:chExt cx="0" cy="0"/>
        </a:xfrm>
      </p:grpSpPr>
      <p:sp>
        <p:nvSpPr>
          <p:cNvPr id="346" name="Google Shape;346;p47"/>
          <p:cNvSpPr/>
          <p:nvPr/>
        </p:nvSpPr>
        <p:spPr>
          <a:xfrm>
            <a:off x="5723353" y="2650385"/>
            <a:ext cx="2527572" cy="2309276"/>
          </a:xfrm>
          <a:custGeom>
            <a:rect b="b" l="l" r="r" t="t"/>
            <a:pathLst>
              <a:path extrusionOk="0" h="135362" w="156506">
                <a:moveTo>
                  <a:pt x="0" y="0"/>
                </a:moveTo>
                <a:lnTo>
                  <a:pt x="156506" y="0"/>
                </a:lnTo>
                <a:lnTo>
                  <a:pt x="156506" y="135363"/>
                </a:lnTo>
                <a:lnTo>
                  <a:pt x="0" y="135363"/>
                </a:lnTo>
                <a:close/>
              </a:path>
            </a:pathLst>
          </a:custGeom>
          <a:solidFill>
            <a:srgbClr val="F15F4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sp>
        <p:nvSpPr>
          <p:cNvPr id="347" name="Google Shape;347;p47"/>
          <p:cNvSpPr/>
          <p:nvPr/>
        </p:nvSpPr>
        <p:spPr>
          <a:xfrm>
            <a:off x="3143999" y="2136102"/>
            <a:ext cx="2527572" cy="2309276"/>
          </a:xfrm>
          <a:custGeom>
            <a:rect b="b" l="l" r="r" t="t"/>
            <a:pathLst>
              <a:path extrusionOk="0" h="135362" w="156506">
                <a:moveTo>
                  <a:pt x="0" y="0"/>
                </a:moveTo>
                <a:lnTo>
                  <a:pt x="156506" y="0"/>
                </a:lnTo>
                <a:lnTo>
                  <a:pt x="156506" y="135363"/>
                </a:lnTo>
                <a:lnTo>
                  <a:pt x="0" y="135363"/>
                </a:lnTo>
                <a:close/>
              </a:path>
            </a:pathLst>
          </a:custGeom>
          <a:solidFill>
            <a:srgbClr val="6EA5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sp>
        <p:nvSpPr>
          <p:cNvPr id="348" name="Google Shape;348;p47"/>
          <p:cNvSpPr/>
          <p:nvPr/>
        </p:nvSpPr>
        <p:spPr>
          <a:xfrm>
            <a:off x="545924" y="870174"/>
            <a:ext cx="8163114" cy="697225"/>
          </a:xfrm>
          <a:custGeom>
            <a:rect b="b" l="l" r="r" t="t"/>
            <a:pathLst>
              <a:path extrusionOk="0" h="40869" w="505456">
                <a:moveTo>
                  <a:pt x="504587" y="24928"/>
                </a:moveTo>
                <a:lnTo>
                  <a:pt x="479662" y="0"/>
                </a:lnTo>
                <a:lnTo>
                  <a:pt x="479662" y="10725"/>
                </a:lnTo>
                <a:cubicBezTo>
                  <a:pt x="479662" y="12464"/>
                  <a:pt x="478213" y="13913"/>
                  <a:pt x="476474" y="13913"/>
                </a:cubicBezTo>
                <a:lnTo>
                  <a:pt x="869" y="13913"/>
                </a:lnTo>
                <a:cubicBezTo>
                  <a:pt x="290" y="13913"/>
                  <a:pt x="0" y="14493"/>
                  <a:pt x="0" y="14783"/>
                </a:cubicBezTo>
                <a:lnTo>
                  <a:pt x="0" y="40000"/>
                </a:lnTo>
                <a:cubicBezTo>
                  <a:pt x="0" y="40580"/>
                  <a:pt x="580" y="40870"/>
                  <a:pt x="869" y="40870"/>
                </a:cubicBezTo>
                <a:lnTo>
                  <a:pt x="476474" y="40870"/>
                </a:lnTo>
                <a:cubicBezTo>
                  <a:pt x="476474" y="40870"/>
                  <a:pt x="476474" y="40870"/>
                  <a:pt x="476474" y="40870"/>
                </a:cubicBezTo>
                <a:lnTo>
                  <a:pt x="476474" y="30435"/>
                </a:lnTo>
                <a:cubicBezTo>
                  <a:pt x="476474" y="29276"/>
                  <a:pt x="477343" y="28116"/>
                  <a:pt x="478502" y="27536"/>
                </a:cubicBezTo>
                <a:cubicBezTo>
                  <a:pt x="478792" y="27536"/>
                  <a:pt x="479372" y="27536"/>
                  <a:pt x="479662" y="27536"/>
                </a:cubicBezTo>
                <a:cubicBezTo>
                  <a:pt x="480532" y="27536"/>
                  <a:pt x="481111" y="27826"/>
                  <a:pt x="481691" y="28406"/>
                </a:cubicBezTo>
                <a:lnTo>
                  <a:pt x="493863" y="40580"/>
                </a:lnTo>
                <a:lnTo>
                  <a:pt x="504587" y="29855"/>
                </a:lnTo>
                <a:cubicBezTo>
                  <a:pt x="505746" y="28696"/>
                  <a:pt x="505746" y="26377"/>
                  <a:pt x="504587" y="25218"/>
                </a:cubicBezTo>
                <a:close/>
              </a:path>
            </a:pathLst>
          </a:custGeom>
          <a:solidFill>
            <a:srgbClr val="FDCB7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sp>
        <p:nvSpPr>
          <p:cNvPr id="349" name="Google Shape;349;p47"/>
          <p:cNvSpPr/>
          <p:nvPr/>
        </p:nvSpPr>
        <p:spPr>
          <a:xfrm>
            <a:off x="3139314" y="1384458"/>
            <a:ext cx="5570022" cy="692278"/>
          </a:xfrm>
          <a:custGeom>
            <a:rect b="b" l="l" r="r" t="t"/>
            <a:pathLst>
              <a:path extrusionOk="0" h="40579" w="344893">
                <a:moveTo>
                  <a:pt x="344023" y="25218"/>
                </a:moveTo>
                <a:lnTo>
                  <a:pt x="333300" y="14493"/>
                </a:lnTo>
                <a:lnTo>
                  <a:pt x="332141" y="13333"/>
                </a:lnTo>
                <a:lnTo>
                  <a:pt x="330981" y="12174"/>
                </a:lnTo>
                <a:lnTo>
                  <a:pt x="318809" y="0"/>
                </a:lnTo>
                <a:lnTo>
                  <a:pt x="318809" y="10725"/>
                </a:lnTo>
                <a:cubicBezTo>
                  <a:pt x="318809" y="11304"/>
                  <a:pt x="318809" y="11884"/>
                  <a:pt x="318519" y="12174"/>
                </a:cubicBezTo>
                <a:cubicBezTo>
                  <a:pt x="318519" y="12754"/>
                  <a:pt x="317939" y="13044"/>
                  <a:pt x="317359" y="13333"/>
                </a:cubicBezTo>
                <a:cubicBezTo>
                  <a:pt x="316780" y="13333"/>
                  <a:pt x="316490" y="13623"/>
                  <a:pt x="315910" y="13623"/>
                </a:cubicBezTo>
                <a:cubicBezTo>
                  <a:pt x="315910" y="13623"/>
                  <a:pt x="315910" y="13623"/>
                  <a:pt x="315910" y="13623"/>
                </a:cubicBezTo>
                <a:lnTo>
                  <a:pt x="870" y="13623"/>
                </a:lnTo>
                <a:cubicBezTo>
                  <a:pt x="290" y="13623"/>
                  <a:pt x="0" y="14203"/>
                  <a:pt x="0" y="14493"/>
                </a:cubicBezTo>
                <a:lnTo>
                  <a:pt x="0" y="39710"/>
                </a:lnTo>
                <a:cubicBezTo>
                  <a:pt x="0" y="40290"/>
                  <a:pt x="580" y="40580"/>
                  <a:pt x="870" y="40580"/>
                </a:cubicBezTo>
                <a:lnTo>
                  <a:pt x="315910" y="40580"/>
                </a:lnTo>
                <a:cubicBezTo>
                  <a:pt x="315910" y="40580"/>
                  <a:pt x="315910" y="40580"/>
                  <a:pt x="315910" y="40580"/>
                </a:cubicBezTo>
                <a:lnTo>
                  <a:pt x="315910" y="30145"/>
                </a:lnTo>
                <a:cubicBezTo>
                  <a:pt x="315910" y="28986"/>
                  <a:pt x="316780" y="27826"/>
                  <a:pt x="317939" y="27247"/>
                </a:cubicBezTo>
                <a:cubicBezTo>
                  <a:pt x="318229" y="27247"/>
                  <a:pt x="318809" y="27247"/>
                  <a:pt x="319099" y="27247"/>
                </a:cubicBezTo>
                <a:cubicBezTo>
                  <a:pt x="319968" y="27247"/>
                  <a:pt x="320548" y="27536"/>
                  <a:pt x="321127" y="28116"/>
                </a:cubicBezTo>
                <a:lnTo>
                  <a:pt x="333300" y="40290"/>
                </a:lnTo>
                <a:lnTo>
                  <a:pt x="344023" y="29565"/>
                </a:lnTo>
                <a:cubicBezTo>
                  <a:pt x="345183" y="28406"/>
                  <a:pt x="345183" y="26087"/>
                  <a:pt x="344023" y="24928"/>
                </a:cubicBezTo>
                <a:close/>
              </a:path>
            </a:pathLst>
          </a:custGeom>
          <a:solidFill>
            <a:srgbClr val="A7C8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sp>
        <p:nvSpPr>
          <p:cNvPr id="350" name="Google Shape;350;p47"/>
          <p:cNvSpPr/>
          <p:nvPr/>
        </p:nvSpPr>
        <p:spPr>
          <a:xfrm>
            <a:off x="5723353" y="1903689"/>
            <a:ext cx="2986280" cy="929634"/>
          </a:xfrm>
          <a:custGeom>
            <a:rect b="b" l="l" r="r" t="t"/>
            <a:pathLst>
              <a:path extrusionOk="0" h="54492" w="184909">
                <a:moveTo>
                  <a:pt x="184040" y="25218"/>
                </a:moveTo>
                <a:lnTo>
                  <a:pt x="173316" y="14493"/>
                </a:lnTo>
                <a:lnTo>
                  <a:pt x="172157" y="13333"/>
                </a:lnTo>
                <a:lnTo>
                  <a:pt x="170997" y="12174"/>
                </a:lnTo>
                <a:lnTo>
                  <a:pt x="158825" y="0"/>
                </a:lnTo>
                <a:lnTo>
                  <a:pt x="158825" y="10725"/>
                </a:lnTo>
                <a:cubicBezTo>
                  <a:pt x="158825" y="11304"/>
                  <a:pt x="158825" y="11884"/>
                  <a:pt x="158535" y="12174"/>
                </a:cubicBezTo>
                <a:cubicBezTo>
                  <a:pt x="158535" y="12754"/>
                  <a:pt x="157955" y="13044"/>
                  <a:pt x="157376" y="13333"/>
                </a:cubicBezTo>
                <a:cubicBezTo>
                  <a:pt x="156796" y="13333"/>
                  <a:pt x="156506" y="13623"/>
                  <a:pt x="155927" y="13623"/>
                </a:cubicBezTo>
                <a:cubicBezTo>
                  <a:pt x="155927" y="13623"/>
                  <a:pt x="155927" y="13623"/>
                  <a:pt x="155927" y="13623"/>
                </a:cubicBezTo>
                <a:lnTo>
                  <a:pt x="870" y="13623"/>
                </a:lnTo>
                <a:cubicBezTo>
                  <a:pt x="290" y="13623"/>
                  <a:pt x="0" y="14203"/>
                  <a:pt x="0" y="14493"/>
                </a:cubicBezTo>
                <a:lnTo>
                  <a:pt x="0" y="39710"/>
                </a:lnTo>
                <a:cubicBezTo>
                  <a:pt x="0" y="40290"/>
                  <a:pt x="580" y="40580"/>
                  <a:pt x="870" y="40580"/>
                </a:cubicBezTo>
                <a:lnTo>
                  <a:pt x="155927" y="40580"/>
                </a:lnTo>
                <a:cubicBezTo>
                  <a:pt x="157666" y="40580"/>
                  <a:pt x="159115" y="42029"/>
                  <a:pt x="159115" y="43768"/>
                </a:cubicBezTo>
                <a:lnTo>
                  <a:pt x="159115" y="54493"/>
                </a:lnTo>
                <a:lnTo>
                  <a:pt x="184040" y="29565"/>
                </a:lnTo>
                <a:cubicBezTo>
                  <a:pt x="185199" y="28406"/>
                  <a:pt x="185199" y="26087"/>
                  <a:pt x="184040" y="24928"/>
                </a:cubicBezTo>
                <a:close/>
              </a:path>
            </a:pathLst>
          </a:custGeom>
          <a:solidFill>
            <a:srgbClr val="F69D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sp>
        <p:nvSpPr>
          <p:cNvPr id="351" name="Google Shape;351;p47"/>
          <p:cNvSpPr/>
          <p:nvPr/>
        </p:nvSpPr>
        <p:spPr>
          <a:xfrm>
            <a:off x="545924" y="1616870"/>
            <a:ext cx="2527572" cy="2309276"/>
          </a:xfrm>
          <a:custGeom>
            <a:rect b="b" l="l" r="r" t="t"/>
            <a:pathLst>
              <a:path extrusionOk="0" h="135362" w="156506">
                <a:moveTo>
                  <a:pt x="0" y="0"/>
                </a:moveTo>
                <a:lnTo>
                  <a:pt x="156506" y="0"/>
                </a:lnTo>
                <a:lnTo>
                  <a:pt x="156506" y="135363"/>
                </a:lnTo>
                <a:lnTo>
                  <a:pt x="0" y="135363"/>
                </a:lnTo>
                <a:close/>
              </a:path>
            </a:pathLst>
          </a:custGeom>
          <a:solidFill>
            <a:srgbClr val="FBA91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pic>
        <p:nvPicPr>
          <p:cNvPr descr="Badge 3 with solid fill" id="352" name="Google Shape;352;p47"/>
          <p:cNvPicPr preferRelativeResize="0"/>
          <p:nvPr/>
        </p:nvPicPr>
        <p:blipFill rotWithShape="1">
          <a:blip r:embed="rId3">
            <a:alphaModFix/>
          </a:blip>
          <a:srcRect b="0" l="0" r="0" t="0"/>
          <a:stretch/>
        </p:blipFill>
        <p:spPr>
          <a:xfrm>
            <a:off x="5795102" y="2180876"/>
            <a:ext cx="360437" cy="380709"/>
          </a:xfrm>
          <a:prstGeom prst="rect">
            <a:avLst/>
          </a:prstGeom>
          <a:noFill/>
          <a:ln>
            <a:noFill/>
          </a:ln>
        </p:spPr>
      </p:pic>
      <p:pic>
        <p:nvPicPr>
          <p:cNvPr descr="Badge with solid fill" id="353" name="Google Shape;353;p47"/>
          <p:cNvPicPr preferRelativeResize="0"/>
          <p:nvPr/>
        </p:nvPicPr>
        <p:blipFill rotWithShape="1">
          <a:blip r:embed="rId4">
            <a:alphaModFix/>
          </a:blip>
          <a:srcRect b="0" l="0" r="0" t="0"/>
          <a:stretch/>
        </p:blipFill>
        <p:spPr>
          <a:xfrm>
            <a:off x="3256289" y="1656464"/>
            <a:ext cx="360437" cy="380709"/>
          </a:xfrm>
          <a:prstGeom prst="rect">
            <a:avLst/>
          </a:prstGeom>
          <a:noFill/>
          <a:ln>
            <a:noFill/>
          </a:ln>
        </p:spPr>
      </p:pic>
      <p:pic>
        <p:nvPicPr>
          <p:cNvPr descr="Badge 1 with solid fill" id="354" name="Google Shape;354;p47"/>
          <p:cNvPicPr preferRelativeResize="0"/>
          <p:nvPr/>
        </p:nvPicPr>
        <p:blipFill rotWithShape="1">
          <a:blip r:embed="rId5">
            <a:alphaModFix/>
          </a:blip>
          <a:srcRect b="0" l="0" r="0" t="0"/>
          <a:stretch/>
        </p:blipFill>
        <p:spPr>
          <a:xfrm>
            <a:off x="642704" y="1147128"/>
            <a:ext cx="360437" cy="380709"/>
          </a:xfrm>
          <a:prstGeom prst="rect">
            <a:avLst/>
          </a:prstGeom>
          <a:noFill/>
          <a:ln>
            <a:noFill/>
          </a:ln>
        </p:spPr>
      </p:pic>
      <p:pic>
        <p:nvPicPr>
          <p:cNvPr id="355" name="Google Shape;355;p47"/>
          <p:cNvPicPr preferRelativeResize="0"/>
          <p:nvPr/>
        </p:nvPicPr>
        <p:blipFill>
          <a:blip r:embed="rId6">
            <a:alphaModFix/>
          </a:blip>
          <a:stretch>
            <a:fillRect/>
          </a:stretch>
        </p:blipFill>
        <p:spPr>
          <a:xfrm>
            <a:off x="1141025" y="1616875"/>
            <a:ext cx="1198200" cy="735525"/>
          </a:xfrm>
          <a:prstGeom prst="rect">
            <a:avLst/>
          </a:prstGeom>
          <a:noFill/>
          <a:ln>
            <a:noFill/>
          </a:ln>
        </p:spPr>
      </p:pic>
      <p:sp>
        <p:nvSpPr>
          <p:cNvPr id="356" name="Google Shape;356;p47"/>
          <p:cNvSpPr txBox="1"/>
          <p:nvPr/>
        </p:nvSpPr>
        <p:spPr>
          <a:xfrm>
            <a:off x="559775" y="2316325"/>
            <a:ext cx="25137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a:ea typeface="Mulish"/>
                <a:cs typeface="Mulish"/>
                <a:sym typeface="Mulish"/>
              </a:rPr>
              <a:t>Time Period covered:</a:t>
            </a:r>
            <a:endParaRPr sz="1800">
              <a:solidFill>
                <a:schemeClr val="dk1"/>
              </a:solidFill>
              <a:latin typeface="Poppins SemiBold"/>
              <a:ea typeface="Poppins SemiBold"/>
              <a:cs typeface="Poppins SemiBold"/>
              <a:sym typeface="Poppins SemiBold"/>
            </a:endParaRPr>
          </a:p>
          <a:p>
            <a:pPr indent="0" lvl="0" marL="0" rtl="0" algn="l">
              <a:spcBef>
                <a:spcPts val="0"/>
              </a:spcBef>
              <a:spcAft>
                <a:spcPts val="0"/>
              </a:spcAft>
              <a:buNone/>
            </a:pPr>
            <a:r>
              <a:rPr lang="en" sz="1800">
                <a:solidFill>
                  <a:schemeClr val="dk1"/>
                </a:solidFill>
                <a:latin typeface="Poppins SemiBold"/>
                <a:ea typeface="Poppins SemiBold"/>
                <a:cs typeface="Poppins SemiBold"/>
                <a:sym typeface="Poppins SemiBold"/>
              </a:rPr>
              <a:t>17 years </a:t>
            </a:r>
            <a:endParaRPr sz="1800">
              <a:solidFill>
                <a:schemeClr val="dk1"/>
              </a:solidFill>
              <a:latin typeface="Poppins SemiBold"/>
              <a:ea typeface="Poppins SemiBold"/>
              <a:cs typeface="Poppins SemiBold"/>
              <a:sym typeface="Poppins SemiBold"/>
            </a:endParaRPr>
          </a:p>
          <a:p>
            <a:pPr indent="0" lvl="0" marL="0" rtl="0" algn="l">
              <a:spcBef>
                <a:spcPts val="0"/>
              </a:spcBef>
              <a:spcAft>
                <a:spcPts val="0"/>
              </a:spcAft>
              <a:buNone/>
            </a:pPr>
            <a:r>
              <a:rPr lang="en">
                <a:solidFill>
                  <a:schemeClr val="dk1"/>
                </a:solidFill>
                <a:latin typeface="Mulish"/>
                <a:ea typeface="Mulish"/>
                <a:cs typeface="Mulish"/>
                <a:sym typeface="Mulish"/>
              </a:rPr>
              <a:t>Total Papers Tracked:</a:t>
            </a:r>
            <a:endParaRPr>
              <a:solidFill>
                <a:schemeClr val="dk1"/>
              </a:solidFill>
              <a:latin typeface="Mulish"/>
              <a:ea typeface="Mulish"/>
              <a:cs typeface="Mulish"/>
              <a:sym typeface="Mulish"/>
            </a:endParaRPr>
          </a:p>
          <a:p>
            <a:pPr indent="0" lvl="0" marL="0" rtl="0" algn="l">
              <a:spcBef>
                <a:spcPts val="0"/>
              </a:spcBef>
              <a:spcAft>
                <a:spcPts val="0"/>
              </a:spcAft>
              <a:buNone/>
            </a:pPr>
            <a:r>
              <a:rPr lang="en" sz="1800">
                <a:solidFill>
                  <a:schemeClr val="dk1"/>
                </a:solidFill>
                <a:latin typeface="Poppins SemiBold"/>
                <a:ea typeface="Poppins SemiBold"/>
                <a:cs typeface="Poppins SemiBold"/>
                <a:sym typeface="Poppins SemiBold"/>
              </a:rPr>
              <a:t>2,565,030</a:t>
            </a:r>
            <a:endParaRPr sz="1800">
              <a:solidFill>
                <a:schemeClr val="dk1"/>
              </a:solidFill>
              <a:latin typeface="Poppins SemiBold"/>
              <a:ea typeface="Poppins SemiBold"/>
              <a:cs typeface="Poppins SemiBold"/>
              <a:sym typeface="Poppins SemiBold"/>
            </a:endParaRPr>
          </a:p>
          <a:p>
            <a:pPr indent="0" lvl="0" marL="0" rtl="0" algn="l">
              <a:spcBef>
                <a:spcPts val="0"/>
              </a:spcBef>
              <a:spcAft>
                <a:spcPts val="0"/>
              </a:spcAft>
              <a:buNone/>
            </a:pPr>
            <a:r>
              <a:rPr lang="en">
                <a:solidFill>
                  <a:schemeClr val="dk1"/>
                </a:solidFill>
                <a:latin typeface="Mulish"/>
                <a:ea typeface="Mulish"/>
                <a:cs typeface="Mulish"/>
                <a:sym typeface="Mulish"/>
              </a:rPr>
              <a:t>File size:</a:t>
            </a:r>
            <a:endParaRPr>
              <a:solidFill>
                <a:schemeClr val="dk1"/>
              </a:solidFill>
              <a:latin typeface="Mulish"/>
              <a:ea typeface="Mulish"/>
              <a:cs typeface="Mulish"/>
              <a:sym typeface="Mulish"/>
            </a:endParaRPr>
          </a:p>
          <a:p>
            <a:pPr indent="0" lvl="0" marL="0" rtl="0" algn="l">
              <a:spcBef>
                <a:spcPts val="0"/>
              </a:spcBef>
              <a:spcAft>
                <a:spcPts val="0"/>
              </a:spcAft>
              <a:buNone/>
            </a:pPr>
            <a:r>
              <a:rPr lang="en" sz="1800">
                <a:solidFill>
                  <a:schemeClr val="dk1"/>
                </a:solidFill>
                <a:latin typeface="Poppins SemiBold"/>
                <a:ea typeface="Poppins SemiBold"/>
                <a:cs typeface="Poppins SemiBold"/>
                <a:sym typeface="Poppins SemiBold"/>
              </a:rPr>
              <a:t>4 Gigabyte</a:t>
            </a:r>
            <a:endParaRPr sz="1800">
              <a:solidFill>
                <a:schemeClr val="dk1"/>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800">
              <a:solidFill>
                <a:schemeClr val="dk1"/>
              </a:solidFill>
              <a:latin typeface="Mulish"/>
              <a:ea typeface="Mulish"/>
              <a:cs typeface="Mulish"/>
              <a:sym typeface="Mulish"/>
            </a:endParaRPr>
          </a:p>
          <a:p>
            <a:pPr indent="0" lvl="0" marL="0" rtl="0" algn="l">
              <a:spcBef>
                <a:spcPts val="0"/>
              </a:spcBef>
              <a:spcAft>
                <a:spcPts val="0"/>
              </a:spcAft>
              <a:buNone/>
            </a:pPr>
            <a:r>
              <a:t/>
            </a:r>
            <a:endParaRPr sz="2000">
              <a:solidFill>
                <a:schemeClr val="dk1"/>
              </a:solidFill>
              <a:latin typeface="Mulish"/>
              <a:ea typeface="Mulish"/>
              <a:cs typeface="Mulish"/>
              <a:sym typeface="Mulish"/>
            </a:endParaRPr>
          </a:p>
          <a:p>
            <a:pPr indent="0" lvl="0" marL="0" rtl="0" algn="r">
              <a:spcBef>
                <a:spcPts val="0"/>
              </a:spcBef>
              <a:spcAft>
                <a:spcPts val="0"/>
              </a:spcAft>
              <a:buNone/>
            </a:pPr>
            <a:r>
              <a:t/>
            </a:r>
            <a:endParaRPr sz="2000">
              <a:solidFill>
                <a:schemeClr val="dk1"/>
              </a:solidFill>
              <a:latin typeface="Mulish"/>
              <a:ea typeface="Mulish"/>
              <a:cs typeface="Mulish"/>
              <a:sym typeface="Mulish"/>
            </a:endParaRPr>
          </a:p>
        </p:txBody>
      </p:sp>
      <p:pic>
        <p:nvPicPr>
          <p:cNvPr id="357" name="Google Shape;357;p47"/>
          <p:cNvPicPr preferRelativeResize="0"/>
          <p:nvPr/>
        </p:nvPicPr>
        <p:blipFill>
          <a:blip r:embed="rId7">
            <a:alphaModFix/>
          </a:blip>
          <a:stretch>
            <a:fillRect/>
          </a:stretch>
        </p:blipFill>
        <p:spPr>
          <a:xfrm>
            <a:off x="3863500" y="2136663"/>
            <a:ext cx="1069839" cy="735525"/>
          </a:xfrm>
          <a:prstGeom prst="rect">
            <a:avLst/>
          </a:prstGeom>
          <a:noFill/>
          <a:ln>
            <a:noFill/>
          </a:ln>
        </p:spPr>
      </p:pic>
      <p:sp>
        <p:nvSpPr>
          <p:cNvPr id="358" name="Google Shape;358;p47"/>
          <p:cNvSpPr txBox="1"/>
          <p:nvPr/>
        </p:nvSpPr>
        <p:spPr>
          <a:xfrm>
            <a:off x="3144000" y="2779725"/>
            <a:ext cx="25275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Mulish SemiBold"/>
                <a:ea typeface="Mulish SemiBold"/>
                <a:cs typeface="Mulish SemiBold"/>
                <a:sym typeface="Mulish SemiBold"/>
              </a:rPr>
              <a:t>Papers accessed:</a:t>
            </a:r>
            <a:endParaRPr sz="1100">
              <a:solidFill>
                <a:schemeClr val="dk1"/>
              </a:solidFill>
              <a:latin typeface="Mulish SemiBold"/>
              <a:ea typeface="Mulish SemiBold"/>
              <a:cs typeface="Mulish SemiBold"/>
              <a:sym typeface="Mulish SemiBold"/>
            </a:endParaRPr>
          </a:p>
          <a:p>
            <a:pPr indent="0" lvl="0" marL="0" rtl="0" algn="l">
              <a:spcBef>
                <a:spcPts val="0"/>
              </a:spcBef>
              <a:spcAft>
                <a:spcPts val="0"/>
              </a:spcAft>
              <a:buNone/>
            </a:pPr>
            <a:r>
              <a:rPr lang="en" sz="1500">
                <a:solidFill>
                  <a:schemeClr val="dk1"/>
                </a:solidFill>
                <a:latin typeface="Poppins SemiBold"/>
                <a:ea typeface="Poppins SemiBold"/>
                <a:cs typeface="Poppins SemiBold"/>
                <a:sym typeface="Poppins SemiBold"/>
              </a:rPr>
              <a:t>299</a:t>
            </a:r>
            <a:r>
              <a:rPr lang="en" sz="1500">
                <a:solidFill>
                  <a:schemeClr val="dk1"/>
                </a:solidFill>
                <a:latin typeface="Poppins SemiBold"/>
                <a:ea typeface="Poppins SemiBold"/>
                <a:cs typeface="Poppins SemiBold"/>
                <a:sym typeface="Poppins SemiBold"/>
              </a:rPr>
              <a:t>,652 (600 requests)</a:t>
            </a:r>
            <a:endParaRPr sz="1500">
              <a:solidFill>
                <a:schemeClr val="dk1"/>
              </a:solidFill>
              <a:latin typeface="Poppins SemiBold"/>
              <a:ea typeface="Poppins SemiBold"/>
              <a:cs typeface="Poppins SemiBold"/>
              <a:sym typeface="Poppins SemiBold"/>
            </a:endParaRPr>
          </a:p>
          <a:p>
            <a:pPr indent="0" lvl="0" marL="0" rtl="0" algn="l">
              <a:spcBef>
                <a:spcPts val="0"/>
              </a:spcBef>
              <a:spcAft>
                <a:spcPts val="0"/>
              </a:spcAft>
              <a:buNone/>
            </a:pPr>
            <a:r>
              <a:rPr lang="en" sz="1100">
                <a:solidFill>
                  <a:schemeClr val="dk1"/>
                </a:solidFill>
                <a:latin typeface="Mulish SemiBold"/>
                <a:ea typeface="Mulish SemiBold"/>
                <a:cs typeface="Mulish SemiBold"/>
                <a:sym typeface="Mulish SemiBold"/>
              </a:rPr>
              <a:t>Academic institutions represented: </a:t>
            </a:r>
            <a:endParaRPr sz="1100">
              <a:solidFill>
                <a:schemeClr val="dk1"/>
              </a:solidFill>
              <a:latin typeface="Mulish SemiBold"/>
              <a:ea typeface="Mulish SemiBold"/>
              <a:cs typeface="Mulish SemiBold"/>
              <a:sym typeface="Mulish SemiBold"/>
            </a:endParaRPr>
          </a:p>
          <a:p>
            <a:pPr indent="0" lvl="0" marL="0" rtl="0" algn="l">
              <a:spcBef>
                <a:spcPts val="0"/>
              </a:spcBef>
              <a:spcAft>
                <a:spcPts val="0"/>
              </a:spcAft>
              <a:buNone/>
            </a:pPr>
            <a:r>
              <a:rPr lang="en" sz="1500">
                <a:solidFill>
                  <a:schemeClr val="dk1"/>
                </a:solidFill>
                <a:latin typeface="Poppins SemiBold"/>
                <a:ea typeface="Poppins SemiBold"/>
                <a:cs typeface="Poppins SemiBold"/>
                <a:sym typeface="Poppins SemiBold"/>
              </a:rPr>
              <a:t>12,872</a:t>
            </a:r>
            <a:endParaRPr sz="1500">
              <a:solidFill>
                <a:schemeClr val="dk1"/>
              </a:solidFill>
              <a:latin typeface="Poppins SemiBold"/>
              <a:ea typeface="Poppins SemiBold"/>
              <a:cs typeface="Poppins SemiBold"/>
              <a:sym typeface="Poppins SemiBold"/>
            </a:endParaRPr>
          </a:p>
          <a:p>
            <a:pPr indent="0" lvl="0" marL="0" rtl="0" algn="l">
              <a:spcBef>
                <a:spcPts val="0"/>
              </a:spcBef>
              <a:spcAft>
                <a:spcPts val="0"/>
              </a:spcAft>
              <a:buNone/>
            </a:pPr>
            <a:r>
              <a:rPr lang="en" sz="1100">
                <a:solidFill>
                  <a:schemeClr val="dk1"/>
                </a:solidFill>
                <a:latin typeface="Mulish SemiBold"/>
                <a:ea typeface="Mulish SemiBold"/>
                <a:cs typeface="Mulish SemiBold"/>
                <a:sym typeface="Mulish SemiBold"/>
              </a:rPr>
              <a:t>Cumulative AI paper citations:</a:t>
            </a:r>
            <a:r>
              <a:rPr lang="en" sz="1500">
                <a:solidFill>
                  <a:schemeClr val="dk1"/>
                </a:solidFill>
                <a:latin typeface="Poppins SemiBold"/>
                <a:ea typeface="Poppins SemiBold"/>
                <a:cs typeface="Poppins SemiBold"/>
                <a:sym typeface="Poppins SemiBold"/>
              </a:rPr>
              <a:t> </a:t>
            </a:r>
            <a:endParaRPr sz="1500">
              <a:solidFill>
                <a:schemeClr val="dk1"/>
              </a:solidFill>
              <a:latin typeface="Poppins SemiBold"/>
              <a:ea typeface="Poppins SemiBold"/>
              <a:cs typeface="Poppins SemiBold"/>
              <a:sym typeface="Poppins SemiBold"/>
            </a:endParaRPr>
          </a:p>
          <a:p>
            <a:pPr indent="0" lvl="0" marL="0" rtl="0" algn="l">
              <a:spcBef>
                <a:spcPts val="0"/>
              </a:spcBef>
              <a:spcAft>
                <a:spcPts val="0"/>
              </a:spcAft>
              <a:buNone/>
            </a:pPr>
            <a:r>
              <a:rPr lang="en" sz="1500">
                <a:solidFill>
                  <a:schemeClr val="dk1"/>
                </a:solidFill>
                <a:latin typeface="Poppins SemiBold"/>
                <a:ea typeface="Poppins SemiBold"/>
                <a:cs typeface="Poppins SemiBold"/>
                <a:sym typeface="Poppins SemiBold"/>
              </a:rPr>
              <a:t>13,311,416</a:t>
            </a:r>
            <a:endParaRPr sz="1500">
              <a:solidFill>
                <a:schemeClr val="dk1"/>
              </a:solidFill>
              <a:latin typeface="Poppins SemiBold"/>
              <a:ea typeface="Poppins SemiBold"/>
              <a:cs typeface="Poppins SemiBold"/>
              <a:sym typeface="Poppins SemiBold"/>
            </a:endParaRPr>
          </a:p>
        </p:txBody>
      </p:sp>
      <p:sp>
        <p:nvSpPr>
          <p:cNvPr id="359" name="Google Shape;359;p47"/>
          <p:cNvSpPr txBox="1"/>
          <p:nvPr/>
        </p:nvSpPr>
        <p:spPr>
          <a:xfrm>
            <a:off x="5742075" y="3446575"/>
            <a:ext cx="25137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a:ea typeface="Mulish"/>
                <a:cs typeface="Mulish"/>
                <a:sym typeface="Mulish"/>
              </a:rPr>
              <a:t>Countries represented</a:t>
            </a:r>
            <a:endParaRPr sz="2000">
              <a:solidFill>
                <a:schemeClr val="dk1"/>
              </a:solidFill>
              <a:latin typeface="Mulish SemiBold"/>
              <a:ea typeface="Mulish SemiBold"/>
              <a:cs typeface="Mulish SemiBold"/>
              <a:sym typeface="Mulish SemiBold"/>
            </a:endParaRPr>
          </a:p>
          <a:p>
            <a:pPr indent="0" lvl="0" marL="0" rtl="0" algn="l">
              <a:spcBef>
                <a:spcPts val="0"/>
              </a:spcBef>
              <a:spcAft>
                <a:spcPts val="0"/>
              </a:spcAft>
              <a:buNone/>
            </a:pPr>
            <a:r>
              <a:rPr lang="en" sz="1800">
                <a:solidFill>
                  <a:schemeClr val="dk1"/>
                </a:solidFill>
                <a:latin typeface="Poppins SemiBold"/>
                <a:ea typeface="Poppins SemiBold"/>
                <a:cs typeface="Poppins SemiBold"/>
                <a:sym typeface="Poppins SemiBold"/>
              </a:rPr>
              <a:t>251</a:t>
            </a:r>
            <a:endParaRPr sz="1800">
              <a:solidFill>
                <a:schemeClr val="dk1"/>
              </a:solidFill>
              <a:latin typeface="Poppins SemiBold"/>
              <a:ea typeface="Poppins SemiBold"/>
              <a:cs typeface="Poppins SemiBold"/>
              <a:sym typeface="Poppins SemiBold"/>
            </a:endParaRPr>
          </a:p>
          <a:p>
            <a:pPr indent="0" lvl="0" marL="0" rtl="0" algn="l">
              <a:spcBef>
                <a:spcPts val="0"/>
              </a:spcBef>
              <a:spcAft>
                <a:spcPts val="0"/>
              </a:spcAft>
              <a:buNone/>
            </a:pPr>
            <a:r>
              <a:rPr lang="en">
                <a:solidFill>
                  <a:schemeClr val="dk1"/>
                </a:solidFill>
                <a:latin typeface="Mulish"/>
                <a:ea typeface="Mulish"/>
                <a:cs typeface="Mulish"/>
                <a:sym typeface="Mulish"/>
              </a:rPr>
              <a:t>Time Period covered</a:t>
            </a:r>
            <a:endParaRPr sz="1800">
              <a:solidFill>
                <a:schemeClr val="dk1"/>
              </a:solidFill>
              <a:latin typeface="Poppins SemiBold"/>
              <a:ea typeface="Poppins SemiBold"/>
              <a:cs typeface="Poppins SemiBold"/>
              <a:sym typeface="Poppins SemiBold"/>
            </a:endParaRPr>
          </a:p>
          <a:p>
            <a:pPr indent="0" lvl="0" marL="0" rtl="0" algn="l">
              <a:spcBef>
                <a:spcPts val="0"/>
              </a:spcBef>
              <a:spcAft>
                <a:spcPts val="0"/>
              </a:spcAft>
              <a:buNone/>
            </a:pPr>
            <a:r>
              <a:rPr lang="en" sz="1800">
                <a:solidFill>
                  <a:schemeClr val="dk1"/>
                </a:solidFill>
                <a:latin typeface="Poppins SemiBold"/>
                <a:ea typeface="Poppins SemiBold"/>
                <a:cs typeface="Poppins SemiBold"/>
                <a:sym typeface="Poppins SemiBold"/>
              </a:rPr>
              <a:t>20 years</a:t>
            </a:r>
            <a:endParaRPr sz="1800">
              <a:solidFill>
                <a:schemeClr val="dk1"/>
              </a:solidFill>
              <a:latin typeface="Poppins SemiBold"/>
              <a:ea typeface="Poppins SemiBold"/>
              <a:cs typeface="Poppins SemiBold"/>
              <a:sym typeface="Poppins SemiBold"/>
            </a:endParaRPr>
          </a:p>
          <a:p>
            <a:pPr indent="0" lvl="0" marL="0" rtl="0" algn="l">
              <a:spcBef>
                <a:spcPts val="0"/>
              </a:spcBef>
              <a:spcAft>
                <a:spcPts val="0"/>
              </a:spcAft>
              <a:buNone/>
            </a:pPr>
            <a:r>
              <a:t/>
            </a:r>
            <a:endParaRPr sz="2000">
              <a:solidFill>
                <a:schemeClr val="dk1"/>
              </a:solidFill>
              <a:latin typeface="Mulish"/>
              <a:ea typeface="Mulish"/>
              <a:cs typeface="Mulish"/>
              <a:sym typeface="Mulish"/>
            </a:endParaRPr>
          </a:p>
          <a:p>
            <a:pPr indent="0" lvl="0" marL="0" rtl="0" algn="r">
              <a:spcBef>
                <a:spcPts val="0"/>
              </a:spcBef>
              <a:spcAft>
                <a:spcPts val="0"/>
              </a:spcAft>
              <a:buNone/>
            </a:pPr>
            <a:r>
              <a:t/>
            </a:r>
            <a:endParaRPr sz="2000">
              <a:solidFill>
                <a:schemeClr val="dk1"/>
              </a:solidFill>
              <a:latin typeface="Mulish"/>
              <a:ea typeface="Mulish"/>
              <a:cs typeface="Mulish"/>
              <a:sym typeface="Mulish"/>
            </a:endParaRPr>
          </a:p>
        </p:txBody>
      </p:sp>
      <p:pic>
        <p:nvPicPr>
          <p:cNvPr id="360" name="Google Shape;360;p47"/>
          <p:cNvPicPr preferRelativeResize="0"/>
          <p:nvPr/>
        </p:nvPicPr>
        <p:blipFill rotWithShape="1">
          <a:blip r:embed="rId8">
            <a:alphaModFix/>
          </a:blip>
          <a:srcRect b="2047" l="0" r="0" t="0"/>
          <a:stretch/>
        </p:blipFill>
        <p:spPr>
          <a:xfrm>
            <a:off x="6448200" y="2650363"/>
            <a:ext cx="974400" cy="830524"/>
          </a:xfrm>
          <a:prstGeom prst="rect">
            <a:avLst/>
          </a:prstGeom>
          <a:noFill/>
          <a:ln>
            <a:noFill/>
          </a:ln>
        </p:spPr>
      </p:pic>
      <p:sp>
        <p:nvSpPr>
          <p:cNvPr id="361" name="Google Shape;361;p47"/>
          <p:cNvSpPr txBox="1"/>
          <p:nvPr>
            <p:ph idx="9" type="title"/>
          </p:nvPr>
        </p:nvSpPr>
        <p:spPr>
          <a:xfrm>
            <a:off x="720000" y="368825"/>
            <a:ext cx="77175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Key Dataset Facts</a:t>
            </a:r>
            <a:endParaRPr i="1" sz="3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3781"/>
        </a:solidFill>
      </p:bgPr>
    </p:bg>
    <p:spTree>
      <p:nvGrpSpPr>
        <p:cNvPr id="365" name="Shape 365"/>
        <p:cNvGrpSpPr/>
        <p:nvPr/>
      </p:nvGrpSpPr>
      <p:grpSpPr>
        <a:xfrm>
          <a:off x="0" y="0"/>
          <a:ext cx="0" cy="0"/>
          <a:chOff x="0" y="0"/>
          <a:chExt cx="0" cy="0"/>
        </a:xfrm>
      </p:grpSpPr>
      <p:sp>
        <p:nvSpPr>
          <p:cNvPr id="366" name="Google Shape;366;p48"/>
          <p:cNvSpPr txBox="1"/>
          <p:nvPr>
            <p:ph type="title"/>
          </p:nvPr>
        </p:nvSpPr>
        <p:spPr>
          <a:xfrm>
            <a:off x="713250" y="275050"/>
            <a:ext cx="77175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Key Events</a:t>
            </a:r>
            <a:endParaRPr i="1"/>
          </a:p>
        </p:txBody>
      </p:sp>
      <p:grpSp>
        <p:nvGrpSpPr>
          <p:cNvPr id="367" name="Google Shape;367;p48"/>
          <p:cNvGrpSpPr/>
          <p:nvPr/>
        </p:nvGrpSpPr>
        <p:grpSpPr>
          <a:xfrm>
            <a:off x="1049850" y="1933150"/>
            <a:ext cx="7081125" cy="572700"/>
            <a:chOff x="745050" y="2009350"/>
            <a:chExt cx="7081125" cy="572700"/>
          </a:xfrm>
        </p:grpSpPr>
        <p:sp>
          <p:nvSpPr>
            <p:cNvPr id="368" name="Google Shape;368;p48"/>
            <p:cNvSpPr/>
            <p:nvPr/>
          </p:nvSpPr>
          <p:spPr>
            <a:xfrm>
              <a:off x="2144475" y="2009350"/>
              <a:ext cx="5039700" cy="5727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8"/>
            <p:cNvSpPr/>
            <p:nvPr/>
          </p:nvSpPr>
          <p:spPr>
            <a:xfrm>
              <a:off x="745050" y="2009350"/>
              <a:ext cx="2030100" cy="572700"/>
            </a:xfrm>
            <a:prstGeom prst="roundRect">
              <a:avLst>
                <a:gd fmla="val 50000" name="adj"/>
              </a:avLst>
            </a:prstGeom>
            <a:solidFill>
              <a:srgbClr val="8553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Fira Sans Extra Condensed"/>
                  <a:ea typeface="Fira Sans Extra Condensed"/>
                  <a:cs typeface="Fira Sans Extra Condensed"/>
                  <a:sym typeface="Fira Sans Extra Condensed"/>
                </a:rPr>
                <a:t>2017</a:t>
              </a:r>
              <a:endParaRPr b="1" sz="3600">
                <a:solidFill>
                  <a:srgbClr val="FFFFFF"/>
                </a:solidFill>
                <a:latin typeface="Fira Sans Extra Condensed"/>
                <a:ea typeface="Fira Sans Extra Condensed"/>
                <a:cs typeface="Fira Sans Extra Condensed"/>
                <a:sym typeface="Fira Sans Extra Condensed"/>
              </a:endParaRPr>
            </a:p>
          </p:txBody>
        </p:sp>
        <p:sp>
          <p:nvSpPr>
            <p:cNvPr id="370" name="Google Shape;370;p48"/>
            <p:cNvSpPr txBox="1"/>
            <p:nvPr/>
          </p:nvSpPr>
          <p:spPr>
            <a:xfrm>
              <a:off x="2923975" y="2121400"/>
              <a:ext cx="1440300" cy="34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800">
                  <a:solidFill>
                    <a:srgbClr val="000000"/>
                  </a:solidFill>
                  <a:latin typeface="Fira Sans Extra Condensed"/>
                  <a:ea typeface="Fira Sans Extra Condensed"/>
                  <a:cs typeface="Fira Sans Extra Condensed"/>
                  <a:sym typeface="Fira Sans Extra Condensed"/>
                </a:rPr>
                <a:t>Transformer</a:t>
              </a:r>
              <a:endParaRPr b="1" sz="1800">
                <a:solidFill>
                  <a:srgbClr val="000000"/>
                </a:solidFill>
                <a:latin typeface="Fira Sans Extra Condensed"/>
                <a:ea typeface="Fira Sans Extra Condensed"/>
                <a:cs typeface="Fira Sans Extra Condensed"/>
                <a:sym typeface="Fira Sans Extra Condensed"/>
              </a:endParaRPr>
            </a:p>
          </p:txBody>
        </p:sp>
        <p:sp>
          <p:nvSpPr>
            <p:cNvPr id="371" name="Google Shape;371;p48"/>
            <p:cNvSpPr txBox="1"/>
            <p:nvPr/>
          </p:nvSpPr>
          <p:spPr>
            <a:xfrm>
              <a:off x="4364400" y="2009350"/>
              <a:ext cx="2819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a:t>
              </a:r>
              <a:r>
                <a:rPr lang="en" sz="1200">
                  <a:solidFill>
                    <a:srgbClr val="000000"/>
                  </a:solidFill>
                  <a:latin typeface="Roboto"/>
                  <a:ea typeface="Roboto"/>
                  <a:cs typeface="Roboto"/>
                  <a:sym typeface="Roboto"/>
                </a:rPr>
                <a:t>Transformers' </a:t>
              </a:r>
              <a:r>
                <a:rPr lang="en" sz="1200">
                  <a:latin typeface="Roboto"/>
                  <a:ea typeface="Roboto"/>
                  <a:cs typeface="Roboto"/>
                  <a:sym typeface="Roboto"/>
                </a:rPr>
                <a:t>discovered,</a:t>
              </a:r>
              <a:r>
                <a:rPr lang="en" sz="1200">
                  <a:solidFill>
                    <a:srgbClr val="000000"/>
                  </a:solidFill>
                  <a:latin typeface="Roboto"/>
                  <a:ea typeface="Roboto"/>
                  <a:cs typeface="Roboto"/>
                  <a:sym typeface="Roboto"/>
                </a:rPr>
                <a:t> enabling large language models (LLMs)</a:t>
              </a:r>
              <a:r>
                <a:rPr lang="en" sz="1200">
                  <a:solidFill>
                    <a:srgbClr val="000000"/>
                  </a:solidFill>
                  <a:latin typeface="Roboto"/>
                  <a:ea typeface="Roboto"/>
                  <a:cs typeface="Roboto"/>
                  <a:sym typeface="Roboto"/>
                </a:rPr>
                <a:t> </a:t>
              </a:r>
              <a:endParaRPr sz="1200">
                <a:solidFill>
                  <a:srgbClr val="000000"/>
                </a:solidFill>
                <a:latin typeface="Roboto"/>
                <a:ea typeface="Roboto"/>
                <a:cs typeface="Roboto"/>
                <a:sym typeface="Roboto"/>
              </a:endParaRPr>
            </a:p>
          </p:txBody>
        </p:sp>
        <p:cxnSp>
          <p:nvCxnSpPr>
            <p:cNvPr id="372" name="Google Shape;372;p48"/>
            <p:cNvCxnSpPr>
              <a:stCxn id="368" idx="3"/>
              <a:endCxn id="373" idx="1"/>
            </p:cNvCxnSpPr>
            <p:nvPr/>
          </p:nvCxnSpPr>
          <p:spPr>
            <a:xfrm>
              <a:off x="7184175" y="2295700"/>
              <a:ext cx="642000" cy="0"/>
            </a:xfrm>
            <a:prstGeom prst="straightConnector1">
              <a:avLst/>
            </a:prstGeom>
            <a:noFill/>
            <a:ln cap="flat" cmpd="sng" w="9525">
              <a:solidFill>
                <a:srgbClr val="000000"/>
              </a:solidFill>
              <a:prstDash val="solid"/>
              <a:round/>
              <a:headEnd len="med" w="med" type="none"/>
              <a:tailEnd len="med" w="med" type="none"/>
            </a:ln>
          </p:spPr>
        </p:cxnSp>
      </p:grpSp>
      <p:grpSp>
        <p:nvGrpSpPr>
          <p:cNvPr id="374" name="Google Shape;374;p48"/>
          <p:cNvGrpSpPr/>
          <p:nvPr/>
        </p:nvGrpSpPr>
        <p:grpSpPr>
          <a:xfrm>
            <a:off x="1049850" y="2596150"/>
            <a:ext cx="7081275" cy="648900"/>
            <a:chOff x="745050" y="2672350"/>
            <a:chExt cx="7081275" cy="648900"/>
          </a:xfrm>
        </p:grpSpPr>
        <p:sp>
          <p:nvSpPr>
            <p:cNvPr id="375" name="Google Shape;375;p48"/>
            <p:cNvSpPr/>
            <p:nvPr/>
          </p:nvSpPr>
          <p:spPr>
            <a:xfrm>
              <a:off x="2047725" y="2672350"/>
              <a:ext cx="5136300" cy="5727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8"/>
            <p:cNvSpPr/>
            <p:nvPr/>
          </p:nvSpPr>
          <p:spPr>
            <a:xfrm>
              <a:off x="745050" y="2672350"/>
              <a:ext cx="2030100" cy="572700"/>
            </a:xfrm>
            <a:prstGeom prst="roundRect">
              <a:avLst>
                <a:gd fmla="val 50000" name="adj"/>
              </a:avLst>
            </a:prstGeom>
            <a:solidFill>
              <a:srgbClr val="1398B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Fira Sans Extra Condensed"/>
                  <a:ea typeface="Fira Sans Extra Condensed"/>
                  <a:cs typeface="Fira Sans Extra Condensed"/>
                  <a:sym typeface="Fira Sans Extra Condensed"/>
                </a:rPr>
                <a:t>2018</a:t>
              </a:r>
              <a:endParaRPr b="1" sz="3600">
                <a:solidFill>
                  <a:srgbClr val="FFFFFF"/>
                </a:solidFill>
                <a:latin typeface="Fira Sans Extra Condensed"/>
                <a:ea typeface="Fira Sans Extra Condensed"/>
                <a:cs typeface="Fira Sans Extra Condensed"/>
                <a:sym typeface="Fira Sans Extra Condensed"/>
              </a:endParaRPr>
            </a:p>
          </p:txBody>
        </p:sp>
        <p:sp>
          <p:nvSpPr>
            <p:cNvPr id="377" name="Google Shape;377;p48"/>
            <p:cNvSpPr txBox="1"/>
            <p:nvPr/>
          </p:nvSpPr>
          <p:spPr>
            <a:xfrm>
              <a:off x="2923975" y="2784400"/>
              <a:ext cx="1440300" cy="34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800">
                  <a:solidFill>
                    <a:srgbClr val="000000"/>
                  </a:solidFill>
                  <a:latin typeface="Fira Sans Extra Condensed"/>
                  <a:ea typeface="Fira Sans Extra Condensed"/>
                  <a:cs typeface="Fira Sans Extra Condensed"/>
                  <a:sym typeface="Fira Sans Extra Condensed"/>
                </a:rPr>
                <a:t>GPT-1</a:t>
              </a:r>
              <a:endParaRPr b="1" sz="1800">
                <a:solidFill>
                  <a:srgbClr val="000000"/>
                </a:solidFill>
                <a:latin typeface="Fira Sans Extra Condensed"/>
                <a:ea typeface="Fira Sans Extra Condensed"/>
                <a:cs typeface="Fira Sans Extra Condensed"/>
                <a:sym typeface="Fira Sans Extra Condensed"/>
              </a:endParaRPr>
            </a:p>
          </p:txBody>
        </p:sp>
        <p:sp>
          <p:nvSpPr>
            <p:cNvPr id="378" name="Google Shape;378;p48"/>
            <p:cNvSpPr txBox="1"/>
            <p:nvPr/>
          </p:nvSpPr>
          <p:spPr>
            <a:xfrm>
              <a:off x="4364400" y="2748550"/>
              <a:ext cx="2616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Roboto"/>
                  <a:ea typeface="Roboto"/>
                  <a:cs typeface="Roboto"/>
                  <a:sym typeface="Roboto"/>
                </a:rPr>
                <a:t>OpenAI releases GPT-1</a:t>
              </a:r>
              <a:endParaRPr sz="1200">
                <a:solidFill>
                  <a:srgbClr val="000000"/>
                </a:solidFill>
                <a:latin typeface="Roboto"/>
                <a:ea typeface="Roboto"/>
                <a:cs typeface="Roboto"/>
                <a:sym typeface="Roboto"/>
              </a:endParaRPr>
            </a:p>
          </p:txBody>
        </p:sp>
        <p:cxnSp>
          <p:nvCxnSpPr>
            <p:cNvPr id="379" name="Google Shape;379;p48"/>
            <p:cNvCxnSpPr>
              <a:stCxn id="375" idx="3"/>
              <a:endCxn id="380" idx="1"/>
            </p:cNvCxnSpPr>
            <p:nvPr/>
          </p:nvCxnSpPr>
          <p:spPr>
            <a:xfrm>
              <a:off x="7184025" y="2958700"/>
              <a:ext cx="642300" cy="0"/>
            </a:xfrm>
            <a:prstGeom prst="straightConnector1">
              <a:avLst/>
            </a:prstGeom>
            <a:noFill/>
            <a:ln cap="flat" cmpd="sng" w="9525">
              <a:solidFill>
                <a:srgbClr val="000000"/>
              </a:solidFill>
              <a:prstDash val="solid"/>
              <a:round/>
              <a:headEnd len="med" w="med" type="none"/>
              <a:tailEnd len="med" w="med" type="none"/>
            </a:ln>
          </p:spPr>
        </p:cxnSp>
      </p:grpSp>
      <p:grpSp>
        <p:nvGrpSpPr>
          <p:cNvPr id="381" name="Google Shape;381;p48"/>
          <p:cNvGrpSpPr/>
          <p:nvPr/>
        </p:nvGrpSpPr>
        <p:grpSpPr>
          <a:xfrm>
            <a:off x="1049850" y="3335350"/>
            <a:ext cx="7081125" cy="572700"/>
            <a:chOff x="745050" y="3335350"/>
            <a:chExt cx="7081125" cy="572700"/>
          </a:xfrm>
        </p:grpSpPr>
        <p:sp>
          <p:nvSpPr>
            <p:cNvPr id="382" name="Google Shape;382;p48"/>
            <p:cNvSpPr/>
            <p:nvPr/>
          </p:nvSpPr>
          <p:spPr>
            <a:xfrm>
              <a:off x="2015475" y="3335350"/>
              <a:ext cx="5168700" cy="5727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8"/>
            <p:cNvSpPr/>
            <p:nvPr/>
          </p:nvSpPr>
          <p:spPr>
            <a:xfrm>
              <a:off x="745050" y="3335350"/>
              <a:ext cx="2030100" cy="572700"/>
            </a:xfrm>
            <a:prstGeom prst="roundRect">
              <a:avLst>
                <a:gd fmla="val 50000" name="adj"/>
              </a:avLst>
            </a:prstGeom>
            <a:solidFill>
              <a:srgbClr val="6AC7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Fira Sans Extra Condensed"/>
                  <a:ea typeface="Fira Sans Extra Condensed"/>
                  <a:cs typeface="Fira Sans Extra Condensed"/>
                  <a:sym typeface="Fira Sans Extra Condensed"/>
                </a:rPr>
                <a:t>2020</a:t>
              </a:r>
              <a:endParaRPr b="1" sz="3600">
                <a:solidFill>
                  <a:srgbClr val="FFFFFF"/>
                </a:solidFill>
                <a:latin typeface="Fira Sans Extra Condensed"/>
                <a:ea typeface="Fira Sans Extra Condensed"/>
                <a:cs typeface="Fira Sans Extra Condensed"/>
                <a:sym typeface="Fira Sans Extra Condensed"/>
              </a:endParaRPr>
            </a:p>
          </p:txBody>
        </p:sp>
        <p:sp>
          <p:nvSpPr>
            <p:cNvPr id="384" name="Google Shape;384;p48"/>
            <p:cNvSpPr txBox="1"/>
            <p:nvPr/>
          </p:nvSpPr>
          <p:spPr>
            <a:xfrm>
              <a:off x="2923975" y="3447400"/>
              <a:ext cx="1440300" cy="34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800">
                  <a:solidFill>
                    <a:srgbClr val="000000"/>
                  </a:solidFill>
                  <a:latin typeface="Fira Sans Extra Condensed"/>
                  <a:ea typeface="Fira Sans Extra Condensed"/>
                  <a:cs typeface="Fira Sans Extra Condensed"/>
                  <a:sym typeface="Fira Sans Extra Condensed"/>
                </a:rPr>
                <a:t>AlphaFold</a:t>
              </a:r>
              <a:endParaRPr b="1" sz="1800">
                <a:solidFill>
                  <a:srgbClr val="000000"/>
                </a:solidFill>
                <a:latin typeface="Fira Sans Extra Condensed"/>
                <a:ea typeface="Fira Sans Extra Condensed"/>
                <a:cs typeface="Fira Sans Extra Condensed"/>
                <a:sym typeface="Fira Sans Extra Condensed"/>
              </a:endParaRPr>
            </a:p>
          </p:txBody>
        </p:sp>
        <p:sp>
          <p:nvSpPr>
            <p:cNvPr id="385" name="Google Shape;385;p48"/>
            <p:cNvSpPr txBox="1"/>
            <p:nvPr/>
          </p:nvSpPr>
          <p:spPr>
            <a:xfrm>
              <a:off x="4364400" y="3335350"/>
              <a:ext cx="2616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Roboto"/>
                  <a:ea typeface="Roboto"/>
                  <a:cs typeface="Roboto"/>
                  <a:sym typeface="Roboto"/>
                </a:rPr>
                <a:t>AlphaFold wins protein folding contest</a:t>
              </a:r>
              <a:endParaRPr sz="1200">
                <a:solidFill>
                  <a:srgbClr val="000000"/>
                </a:solidFill>
                <a:latin typeface="Roboto"/>
                <a:ea typeface="Roboto"/>
                <a:cs typeface="Roboto"/>
                <a:sym typeface="Roboto"/>
              </a:endParaRPr>
            </a:p>
          </p:txBody>
        </p:sp>
        <p:cxnSp>
          <p:nvCxnSpPr>
            <p:cNvPr id="386" name="Google Shape;386;p48"/>
            <p:cNvCxnSpPr>
              <a:stCxn id="382" idx="3"/>
              <a:endCxn id="387" idx="1"/>
            </p:cNvCxnSpPr>
            <p:nvPr/>
          </p:nvCxnSpPr>
          <p:spPr>
            <a:xfrm>
              <a:off x="7184175" y="3621700"/>
              <a:ext cx="642000" cy="0"/>
            </a:xfrm>
            <a:prstGeom prst="straightConnector1">
              <a:avLst/>
            </a:prstGeom>
            <a:noFill/>
            <a:ln cap="flat" cmpd="sng" w="9525">
              <a:solidFill>
                <a:srgbClr val="000000"/>
              </a:solidFill>
              <a:prstDash val="solid"/>
              <a:round/>
              <a:headEnd len="med" w="med" type="none"/>
              <a:tailEnd len="med" w="med" type="none"/>
            </a:ln>
          </p:spPr>
        </p:cxnSp>
      </p:grpSp>
      <p:grpSp>
        <p:nvGrpSpPr>
          <p:cNvPr id="388" name="Google Shape;388;p48"/>
          <p:cNvGrpSpPr/>
          <p:nvPr/>
        </p:nvGrpSpPr>
        <p:grpSpPr>
          <a:xfrm>
            <a:off x="1049850" y="1270150"/>
            <a:ext cx="7081275" cy="572700"/>
            <a:chOff x="745050" y="1346350"/>
            <a:chExt cx="7081275" cy="572700"/>
          </a:xfrm>
        </p:grpSpPr>
        <p:sp>
          <p:nvSpPr>
            <p:cNvPr id="389" name="Google Shape;389;p48"/>
            <p:cNvSpPr/>
            <p:nvPr/>
          </p:nvSpPr>
          <p:spPr>
            <a:xfrm>
              <a:off x="2264625" y="1346350"/>
              <a:ext cx="4919400" cy="5727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8"/>
            <p:cNvSpPr/>
            <p:nvPr/>
          </p:nvSpPr>
          <p:spPr>
            <a:xfrm>
              <a:off x="745050" y="1346350"/>
              <a:ext cx="2030100" cy="572700"/>
            </a:xfrm>
            <a:prstGeom prst="roundRect">
              <a:avLst>
                <a:gd fmla="val 50000" name="adj"/>
              </a:avLst>
            </a:prstGeom>
            <a:solidFill>
              <a:srgbClr val="F3729B"/>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600">
                  <a:solidFill>
                    <a:srgbClr val="FFFFFF"/>
                  </a:solidFill>
                  <a:latin typeface="Fira Sans Extra Condensed"/>
                  <a:ea typeface="Fira Sans Extra Condensed"/>
                  <a:cs typeface="Fira Sans Extra Condensed"/>
                  <a:sym typeface="Fira Sans Extra Condensed"/>
                </a:rPr>
                <a:t>2016</a:t>
              </a:r>
              <a:endParaRPr b="1" sz="3600">
                <a:solidFill>
                  <a:srgbClr val="FFFFFF"/>
                </a:solidFill>
                <a:latin typeface="Fira Sans Extra Condensed"/>
                <a:ea typeface="Fira Sans Extra Condensed"/>
                <a:cs typeface="Fira Sans Extra Condensed"/>
                <a:sym typeface="Fira Sans Extra Condensed"/>
              </a:endParaRPr>
            </a:p>
          </p:txBody>
        </p:sp>
        <p:sp>
          <p:nvSpPr>
            <p:cNvPr id="391" name="Google Shape;391;p48"/>
            <p:cNvSpPr txBox="1"/>
            <p:nvPr/>
          </p:nvSpPr>
          <p:spPr>
            <a:xfrm>
              <a:off x="2923975" y="1458400"/>
              <a:ext cx="1440300" cy="34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800">
                  <a:solidFill>
                    <a:srgbClr val="000000"/>
                  </a:solidFill>
                  <a:latin typeface="Fira Sans Extra Condensed"/>
                  <a:ea typeface="Fira Sans Extra Condensed"/>
                  <a:cs typeface="Fira Sans Extra Condensed"/>
                  <a:sym typeface="Fira Sans Extra Condensed"/>
                </a:rPr>
                <a:t>AlphaGo</a:t>
              </a:r>
              <a:endParaRPr b="1" sz="1800">
                <a:solidFill>
                  <a:srgbClr val="000000"/>
                </a:solidFill>
                <a:latin typeface="Fira Sans Extra Condensed"/>
                <a:ea typeface="Fira Sans Extra Condensed"/>
                <a:cs typeface="Fira Sans Extra Condensed"/>
                <a:sym typeface="Fira Sans Extra Condensed"/>
              </a:endParaRPr>
            </a:p>
          </p:txBody>
        </p:sp>
        <p:sp>
          <p:nvSpPr>
            <p:cNvPr id="392" name="Google Shape;392;p48"/>
            <p:cNvSpPr txBox="1"/>
            <p:nvPr/>
          </p:nvSpPr>
          <p:spPr>
            <a:xfrm>
              <a:off x="4364400" y="1346350"/>
              <a:ext cx="2616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AlphaGo beats the world’s Go champion </a:t>
              </a:r>
              <a:endParaRPr sz="1200">
                <a:latin typeface="Roboto"/>
                <a:ea typeface="Roboto"/>
                <a:cs typeface="Roboto"/>
                <a:sym typeface="Roboto"/>
              </a:endParaRPr>
            </a:p>
          </p:txBody>
        </p:sp>
        <p:cxnSp>
          <p:nvCxnSpPr>
            <p:cNvPr id="393" name="Google Shape;393;p48"/>
            <p:cNvCxnSpPr>
              <a:stCxn id="389" idx="3"/>
              <a:endCxn id="394" idx="1"/>
            </p:cNvCxnSpPr>
            <p:nvPr/>
          </p:nvCxnSpPr>
          <p:spPr>
            <a:xfrm>
              <a:off x="7184025" y="1632700"/>
              <a:ext cx="642300" cy="1500"/>
            </a:xfrm>
            <a:prstGeom prst="straightConnector1">
              <a:avLst/>
            </a:prstGeom>
            <a:noFill/>
            <a:ln cap="flat" cmpd="sng" w="9525">
              <a:solidFill>
                <a:srgbClr val="000000"/>
              </a:solidFill>
              <a:prstDash val="solid"/>
              <a:round/>
              <a:headEnd len="med" w="med" type="none"/>
              <a:tailEnd len="med" w="med" type="none"/>
            </a:ln>
          </p:spPr>
        </p:cxnSp>
      </p:grpSp>
      <p:grpSp>
        <p:nvGrpSpPr>
          <p:cNvPr id="395" name="Google Shape;395;p48"/>
          <p:cNvGrpSpPr/>
          <p:nvPr/>
        </p:nvGrpSpPr>
        <p:grpSpPr>
          <a:xfrm>
            <a:off x="1049850" y="4039038"/>
            <a:ext cx="7081175" cy="648900"/>
            <a:chOff x="745050" y="3962838"/>
            <a:chExt cx="7081175" cy="648900"/>
          </a:xfrm>
        </p:grpSpPr>
        <p:sp>
          <p:nvSpPr>
            <p:cNvPr id="396" name="Google Shape;396;p48"/>
            <p:cNvSpPr/>
            <p:nvPr/>
          </p:nvSpPr>
          <p:spPr>
            <a:xfrm>
              <a:off x="2007425" y="3962850"/>
              <a:ext cx="5176500" cy="5727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8"/>
            <p:cNvSpPr/>
            <p:nvPr/>
          </p:nvSpPr>
          <p:spPr>
            <a:xfrm>
              <a:off x="745050" y="3962838"/>
              <a:ext cx="2030100" cy="572700"/>
            </a:xfrm>
            <a:prstGeom prst="roundRect">
              <a:avLst>
                <a:gd fmla="val 50000" name="adj"/>
              </a:avLst>
            </a:prstGeom>
            <a:solidFill>
              <a:srgbClr val="E2C0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Fira Sans Extra Condensed"/>
                  <a:ea typeface="Fira Sans Extra Condensed"/>
                  <a:cs typeface="Fira Sans Extra Condensed"/>
                  <a:sym typeface="Fira Sans Extra Condensed"/>
                </a:rPr>
                <a:t>2022</a:t>
              </a:r>
              <a:endParaRPr b="1" sz="3600">
                <a:solidFill>
                  <a:srgbClr val="FFFFFF"/>
                </a:solidFill>
                <a:latin typeface="Fira Sans Extra Condensed"/>
                <a:ea typeface="Fira Sans Extra Condensed"/>
                <a:cs typeface="Fira Sans Extra Condensed"/>
                <a:sym typeface="Fira Sans Extra Condensed"/>
              </a:endParaRPr>
            </a:p>
          </p:txBody>
        </p:sp>
        <p:sp>
          <p:nvSpPr>
            <p:cNvPr id="398" name="Google Shape;398;p48"/>
            <p:cNvSpPr txBox="1"/>
            <p:nvPr/>
          </p:nvSpPr>
          <p:spPr>
            <a:xfrm>
              <a:off x="2923975" y="4074888"/>
              <a:ext cx="1440300" cy="34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800">
                  <a:solidFill>
                    <a:srgbClr val="000000"/>
                  </a:solidFill>
                  <a:latin typeface="Fira Sans Extra Condensed"/>
                  <a:ea typeface="Fira Sans Extra Condensed"/>
                  <a:cs typeface="Fira Sans Extra Condensed"/>
                  <a:sym typeface="Fira Sans Extra Condensed"/>
                </a:rPr>
                <a:t>ChatGPT</a:t>
              </a:r>
              <a:endParaRPr b="1" sz="1800">
                <a:solidFill>
                  <a:srgbClr val="000000"/>
                </a:solidFill>
                <a:latin typeface="Fira Sans Extra Condensed"/>
                <a:ea typeface="Fira Sans Extra Condensed"/>
                <a:cs typeface="Fira Sans Extra Condensed"/>
                <a:sym typeface="Fira Sans Extra Condensed"/>
              </a:endParaRPr>
            </a:p>
          </p:txBody>
        </p:sp>
        <p:sp>
          <p:nvSpPr>
            <p:cNvPr id="399" name="Google Shape;399;p48"/>
            <p:cNvSpPr txBox="1"/>
            <p:nvPr/>
          </p:nvSpPr>
          <p:spPr>
            <a:xfrm>
              <a:off x="4364400" y="4039038"/>
              <a:ext cx="2616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Roboto"/>
                  <a:ea typeface="Roboto"/>
                  <a:cs typeface="Roboto"/>
                  <a:sym typeface="Roboto"/>
                </a:rPr>
                <a:t>OpenAI releases ChatGPT to public</a:t>
              </a:r>
              <a:endParaRPr sz="1200">
                <a:solidFill>
                  <a:srgbClr val="000000"/>
                </a:solidFill>
                <a:latin typeface="Roboto"/>
                <a:ea typeface="Roboto"/>
                <a:cs typeface="Roboto"/>
                <a:sym typeface="Roboto"/>
              </a:endParaRPr>
            </a:p>
          </p:txBody>
        </p:sp>
        <p:cxnSp>
          <p:nvCxnSpPr>
            <p:cNvPr id="400" name="Google Shape;400;p48"/>
            <p:cNvCxnSpPr>
              <a:stCxn id="396" idx="3"/>
              <a:endCxn id="401" idx="1"/>
            </p:cNvCxnSpPr>
            <p:nvPr/>
          </p:nvCxnSpPr>
          <p:spPr>
            <a:xfrm>
              <a:off x="7183925" y="4249200"/>
              <a:ext cx="642300" cy="0"/>
            </a:xfrm>
            <a:prstGeom prst="straightConnector1">
              <a:avLst/>
            </a:prstGeom>
            <a:noFill/>
            <a:ln cap="flat" cmpd="sng" w="9525">
              <a:solidFill>
                <a:srgbClr val="000000"/>
              </a:solidFill>
              <a:prstDash val="solid"/>
              <a:round/>
              <a:headEnd len="med" w="med" type="none"/>
              <a:tailEnd len="med" w="med" type="none"/>
            </a:ln>
          </p:spPr>
        </p:cxnSp>
      </p:grpSp>
      <p:sp>
        <p:nvSpPr>
          <p:cNvPr id="402" name="Google Shape;402;p48"/>
          <p:cNvSpPr/>
          <p:nvPr/>
        </p:nvSpPr>
        <p:spPr>
          <a:xfrm>
            <a:off x="7515025" y="1378600"/>
            <a:ext cx="885900" cy="3160200"/>
          </a:xfrm>
          <a:prstGeom prst="rect">
            <a:avLst/>
          </a:prstGeom>
          <a:solidFill>
            <a:srgbClr val="013781"/>
          </a:solidFill>
          <a:ln cap="flat" cmpd="sng" w="9525">
            <a:solidFill>
              <a:srgbClr val="01378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a:ea typeface="Mulish"/>
              <a:cs typeface="Mulish"/>
              <a:sym typeface="Mulish"/>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3781"/>
        </a:solidFill>
      </p:bgPr>
    </p:bg>
    <p:spTree>
      <p:nvGrpSpPr>
        <p:cNvPr id="406" name="Shape 406"/>
        <p:cNvGrpSpPr/>
        <p:nvPr/>
      </p:nvGrpSpPr>
      <p:grpSpPr>
        <a:xfrm>
          <a:off x="0" y="0"/>
          <a:ext cx="0" cy="0"/>
          <a:chOff x="0" y="0"/>
          <a:chExt cx="0" cy="0"/>
        </a:xfrm>
      </p:grpSpPr>
      <p:sp>
        <p:nvSpPr>
          <p:cNvPr id="407" name="Google Shape;407;p49"/>
          <p:cNvSpPr txBox="1"/>
          <p:nvPr>
            <p:ph type="title"/>
          </p:nvPr>
        </p:nvSpPr>
        <p:spPr>
          <a:xfrm>
            <a:off x="720000" y="292625"/>
            <a:ext cx="77175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Tracing the AI Boom: Google Search Trends and Key Product Releases</a:t>
            </a:r>
            <a:endParaRPr sz="2700"/>
          </a:p>
        </p:txBody>
      </p:sp>
      <p:sp>
        <p:nvSpPr>
          <p:cNvPr id="408" name="Google Shape;408;p49"/>
          <p:cNvSpPr txBox="1"/>
          <p:nvPr>
            <p:ph idx="4294967295" type="subTitle"/>
          </p:nvPr>
        </p:nvSpPr>
        <p:spPr>
          <a:xfrm>
            <a:off x="414435" y="2288690"/>
            <a:ext cx="2889900" cy="3513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000"/>
              <a:t>Mid Journey Released</a:t>
            </a:r>
            <a:endParaRPr sz="1000"/>
          </a:p>
        </p:txBody>
      </p:sp>
      <p:sp>
        <p:nvSpPr>
          <p:cNvPr id="409" name="Google Shape;409;p49"/>
          <p:cNvSpPr txBox="1"/>
          <p:nvPr>
            <p:ph idx="4294967295" type="title"/>
          </p:nvPr>
        </p:nvSpPr>
        <p:spPr>
          <a:xfrm>
            <a:off x="415349" y="1917196"/>
            <a:ext cx="2889900" cy="445800"/>
          </a:xfrm>
          <a:prstGeom prst="rect">
            <a:avLst/>
          </a:prstGeom>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1800"/>
              <a:t>In </a:t>
            </a:r>
            <a:r>
              <a:rPr i="1" lang="en" sz="1800"/>
              <a:t>2022 July</a:t>
            </a:r>
            <a:endParaRPr i="1" sz="1800"/>
          </a:p>
        </p:txBody>
      </p:sp>
      <p:sp>
        <p:nvSpPr>
          <p:cNvPr id="410" name="Google Shape;410;p49"/>
          <p:cNvSpPr txBox="1"/>
          <p:nvPr>
            <p:ph idx="4294967295" type="subTitle"/>
          </p:nvPr>
        </p:nvSpPr>
        <p:spPr>
          <a:xfrm>
            <a:off x="411801" y="3150301"/>
            <a:ext cx="2889900" cy="3513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000"/>
              <a:t>ChatGPT is released</a:t>
            </a:r>
            <a:endParaRPr sz="1000"/>
          </a:p>
        </p:txBody>
      </p:sp>
      <p:sp>
        <p:nvSpPr>
          <p:cNvPr id="411" name="Google Shape;411;p49"/>
          <p:cNvSpPr txBox="1"/>
          <p:nvPr>
            <p:ph idx="4294967295" type="title"/>
          </p:nvPr>
        </p:nvSpPr>
        <p:spPr>
          <a:xfrm>
            <a:off x="415349" y="2780671"/>
            <a:ext cx="2889900" cy="445800"/>
          </a:xfrm>
          <a:prstGeom prst="rect">
            <a:avLst/>
          </a:prstGeom>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1800"/>
              <a:t>In 2022 November</a:t>
            </a:r>
            <a:endParaRPr sz="1800"/>
          </a:p>
        </p:txBody>
      </p:sp>
      <p:sp>
        <p:nvSpPr>
          <p:cNvPr id="412" name="Google Shape;412;p49"/>
          <p:cNvSpPr txBox="1"/>
          <p:nvPr/>
        </p:nvSpPr>
        <p:spPr>
          <a:xfrm>
            <a:off x="5106525" y="2621250"/>
            <a:ext cx="39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Mulish"/>
              <a:ea typeface="Mulish"/>
              <a:cs typeface="Mulish"/>
              <a:sym typeface="Mulish"/>
            </a:endParaRPr>
          </a:p>
        </p:txBody>
      </p:sp>
      <p:sp>
        <p:nvSpPr>
          <p:cNvPr id="413" name="Google Shape;413;p49"/>
          <p:cNvSpPr txBox="1"/>
          <p:nvPr/>
        </p:nvSpPr>
        <p:spPr>
          <a:xfrm>
            <a:off x="635650" y="3741800"/>
            <a:ext cx="22158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Mulish"/>
                <a:ea typeface="Mulish"/>
                <a:cs typeface="Mulish"/>
                <a:sym typeface="Mulish"/>
              </a:rPr>
              <a:t>Google Search Data: Modern AI boom begins late 2022</a:t>
            </a:r>
            <a:endParaRPr b="1" sz="1600">
              <a:solidFill>
                <a:schemeClr val="dk1"/>
              </a:solidFill>
              <a:latin typeface="Mulish"/>
              <a:ea typeface="Mulish"/>
              <a:cs typeface="Mulish"/>
              <a:sym typeface="Mulish"/>
            </a:endParaRPr>
          </a:p>
          <a:p>
            <a:pPr indent="0" lvl="0" marL="0" rtl="0" algn="l">
              <a:spcBef>
                <a:spcPts val="0"/>
              </a:spcBef>
              <a:spcAft>
                <a:spcPts val="0"/>
              </a:spcAft>
              <a:buNone/>
            </a:pPr>
            <a:r>
              <a:t/>
            </a:r>
            <a:endParaRPr sz="1100">
              <a:solidFill>
                <a:srgbClr val="1E1C39"/>
              </a:solidFill>
              <a:latin typeface="Mulish"/>
              <a:ea typeface="Mulish"/>
              <a:cs typeface="Mulish"/>
              <a:sym typeface="Mulish"/>
            </a:endParaRPr>
          </a:p>
        </p:txBody>
      </p:sp>
      <p:pic>
        <p:nvPicPr>
          <p:cNvPr id="414" name="Google Shape;414;p49"/>
          <p:cNvPicPr preferRelativeResize="0"/>
          <p:nvPr/>
        </p:nvPicPr>
        <p:blipFill>
          <a:blip r:embed="rId3">
            <a:alphaModFix/>
          </a:blip>
          <a:stretch>
            <a:fillRect/>
          </a:stretch>
        </p:blipFill>
        <p:spPr>
          <a:xfrm>
            <a:off x="3309750" y="1356425"/>
            <a:ext cx="5850588" cy="3464272"/>
          </a:xfrm>
          <a:prstGeom prst="rect">
            <a:avLst/>
          </a:prstGeom>
          <a:noFill/>
          <a:ln>
            <a:noFill/>
          </a:ln>
        </p:spPr>
      </p:pic>
      <p:sp>
        <p:nvSpPr>
          <p:cNvPr id="415" name="Google Shape;415;p49"/>
          <p:cNvSpPr txBox="1"/>
          <p:nvPr>
            <p:ph idx="4294967295" type="subTitle"/>
          </p:nvPr>
        </p:nvSpPr>
        <p:spPr>
          <a:xfrm>
            <a:off x="414449" y="1497324"/>
            <a:ext cx="2895300" cy="3513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000"/>
              <a:t>Cutout Pro releases AI art</a:t>
            </a:r>
            <a:endParaRPr sz="1000"/>
          </a:p>
        </p:txBody>
      </p:sp>
      <p:sp>
        <p:nvSpPr>
          <p:cNvPr id="416" name="Google Shape;416;p49"/>
          <p:cNvSpPr txBox="1"/>
          <p:nvPr>
            <p:ph idx="4294967295" type="title"/>
          </p:nvPr>
        </p:nvSpPr>
        <p:spPr>
          <a:xfrm>
            <a:off x="415349" y="1127825"/>
            <a:ext cx="2889900" cy="445800"/>
          </a:xfrm>
          <a:prstGeom prst="rect">
            <a:avLst/>
          </a:prstGeom>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1800"/>
              <a:t>In </a:t>
            </a:r>
            <a:r>
              <a:rPr i="1" lang="en" sz="1800"/>
              <a:t>2022 May</a:t>
            </a:r>
            <a:endParaRPr i="1" sz="1800"/>
          </a:p>
        </p:txBody>
      </p:sp>
      <p:sp>
        <p:nvSpPr>
          <p:cNvPr id="417" name="Google Shape;417;p49"/>
          <p:cNvSpPr txBox="1"/>
          <p:nvPr/>
        </p:nvSpPr>
        <p:spPr>
          <a:xfrm>
            <a:off x="5556325" y="4789500"/>
            <a:ext cx="4475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Mulish"/>
                <a:ea typeface="Mulish"/>
                <a:cs typeface="Mulish"/>
                <a:sym typeface="Mulish"/>
              </a:rPr>
              <a:t>Source: Google.com Trends API</a:t>
            </a:r>
            <a:endParaRPr sz="1100">
              <a:solidFill>
                <a:schemeClr val="dk1"/>
              </a:solidFill>
              <a:latin typeface="Mulish"/>
              <a:ea typeface="Mulish"/>
              <a:cs typeface="Mulish"/>
              <a:sym typeface="Mulish"/>
            </a:endParaRPr>
          </a:p>
        </p:txBody>
      </p:sp>
      <p:grpSp>
        <p:nvGrpSpPr>
          <p:cNvPr id="418" name="Google Shape;418;p49"/>
          <p:cNvGrpSpPr/>
          <p:nvPr/>
        </p:nvGrpSpPr>
        <p:grpSpPr>
          <a:xfrm>
            <a:off x="271925" y="3550725"/>
            <a:ext cx="2882700" cy="196975"/>
            <a:chOff x="271925" y="3550725"/>
            <a:chExt cx="2882700" cy="196975"/>
          </a:xfrm>
        </p:grpSpPr>
        <p:cxnSp>
          <p:nvCxnSpPr>
            <p:cNvPr id="419" name="Google Shape;419;p49"/>
            <p:cNvCxnSpPr/>
            <p:nvPr/>
          </p:nvCxnSpPr>
          <p:spPr>
            <a:xfrm>
              <a:off x="287475" y="3553300"/>
              <a:ext cx="0" cy="194400"/>
            </a:xfrm>
            <a:prstGeom prst="straightConnector1">
              <a:avLst/>
            </a:prstGeom>
            <a:noFill/>
            <a:ln cap="flat" cmpd="sng" w="38100">
              <a:solidFill>
                <a:schemeClr val="dk1"/>
              </a:solidFill>
              <a:prstDash val="solid"/>
              <a:round/>
              <a:headEnd len="med" w="med" type="none"/>
              <a:tailEnd len="med" w="med" type="none"/>
            </a:ln>
          </p:spPr>
        </p:cxnSp>
        <p:grpSp>
          <p:nvGrpSpPr>
            <p:cNvPr id="420" name="Google Shape;420;p49"/>
            <p:cNvGrpSpPr/>
            <p:nvPr/>
          </p:nvGrpSpPr>
          <p:grpSpPr>
            <a:xfrm>
              <a:off x="271925" y="3550725"/>
              <a:ext cx="2882700" cy="196975"/>
              <a:chOff x="271925" y="3550725"/>
              <a:chExt cx="2882700" cy="196975"/>
            </a:xfrm>
          </p:grpSpPr>
          <p:cxnSp>
            <p:nvCxnSpPr>
              <p:cNvPr id="421" name="Google Shape;421;p49"/>
              <p:cNvCxnSpPr/>
              <p:nvPr/>
            </p:nvCxnSpPr>
            <p:spPr>
              <a:xfrm>
                <a:off x="3131175" y="3553300"/>
                <a:ext cx="0" cy="194400"/>
              </a:xfrm>
              <a:prstGeom prst="straightConnector1">
                <a:avLst/>
              </a:prstGeom>
              <a:noFill/>
              <a:ln cap="flat" cmpd="sng" w="38100">
                <a:solidFill>
                  <a:schemeClr val="dk1"/>
                </a:solidFill>
                <a:prstDash val="solid"/>
                <a:round/>
                <a:headEnd len="med" w="med" type="none"/>
                <a:tailEnd len="med" w="med" type="none"/>
              </a:ln>
            </p:spPr>
          </p:cxnSp>
          <p:cxnSp>
            <p:nvCxnSpPr>
              <p:cNvPr id="422" name="Google Shape;422;p49"/>
              <p:cNvCxnSpPr/>
              <p:nvPr/>
            </p:nvCxnSpPr>
            <p:spPr>
              <a:xfrm>
                <a:off x="271925" y="3550725"/>
                <a:ext cx="2882700" cy="7800"/>
              </a:xfrm>
              <a:prstGeom prst="straightConnector1">
                <a:avLst/>
              </a:prstGeom>
              <a:noFill/>
              <a:ln cap="flat" cmpd="sng" w="38100">
                <a:solidFill>
                  <a:schemeClr val="dk1"/>
                </a:solidFill>
                <a:prstDash val="solid"/>
                <a:round/>
                <a:headEnd len="med" w="med" type="none"/>
                <a:tailEnd len="med" w="med" type="none"/>
              </a:ln>
            </p:spPr>
          </p:cxnSp>
        </p:grpSp>
      </p:grpSp>
      <p:grpSp>
        <p:nvGrpSpPr>
          <p:cNvPr id="423" name="Google Shape;423;p49"/>
          <p:cNvGrpSpPr/>
          <p:nvPr/>
        </p:nvGrpSpPr>
        <p:grpSpPr>
          <a:xfrm flipH="1" rot="10800000">
            <a:off x="271925" y="4713175"/>
            <a:ext cx="2882700" cy="196975"/>
            <a:chOff x="271925" y="3550725"/>
            <a:chExt cx="2882700" cy="196975"/>
          </a:xfrm>
        </p:grpSpPr>
        <p:cxnSp>
          <p:nvCxnSpPr>
            <p:cNvPr id="424" name="Google Shape;424;p49"/>
            <p:cNvCxnSpPr/>
            <p:nvPr/>
          </p:nvCxnSpPr>
          <p:spPr>
            <a:xfrm>
              <a:off x="287475" y="3553300"/>
              <a:ext cx="0" cy="194400"/>
            </a:xfrm>
            <a:prstGeom prst="straightConnector1">
              <a:avLst/>
            </a:prstGeom>
            <a:noFill/>
            <a:ln cap="flat" cmpd="sng" w="38100">
              <a:solidFill>
                <a:schemeClr val="dk1"/>
              </a:solidFill>
              <a:prstDash val="solid"/>
              <a:round/>
              <a:headEnd len="med" w="med" type="none"/>
              <a:tailEnd len="med" w="med" type="none"/>
            </a:ln>
          </p:spPr>
        </p:cxnSp>
        <p:grpSp>
          <p:nvGrpSpPr>
            <p:cNvPr id="425" name="Google Shape;425;p49"/>
            <p:cNvGrpSpPr/>
            <p:nvPr/>
          </p:nvGrpSpPr>
          <p:grpSpPr>
            <a:xfrm>
              <a:off x="271925" y="3550725"/>
              <a:ext cx="2882700" cy="196975"/>
              <a:chOff x="271925" y="3550725"/>
              <a:chExt cx="2882700" cy="196975"/>
            </a:xfrm>
          </p:grpSpPr>
          <p:cxnSp>
            <p:nvCxnSpPr>
              <p:cNvPr id="426" name="Google Shape;426;p49"/>
              <p:cNvCxnSpPr/>
              <p:nvPr/>
            </p:nvCxnSpPr>
            <p:spPr>
              <a:xfrm>
                <a:off x="3131175" y="3553300"/>
                <a:ext cx="0" cy="194400"/>
              </a:xfrm>
              <a:prstGeom prst="straightConnector1">
                <a:avLst/>
              </a:prstGeom>
              <a:noFill/>
              <a:ln cap="flat" cmpd="sng" w="38100">
                <a:solidFill>
                  <a:schemeClr val="dk1"/>
                </a:solidFill>
                <a:prstDash val="solid"/>
                <a:round/>
                <a:headEnd len="med" w="med" type="none"/>
                <a:tailEnd len="med" w="med" type="none"/>
              </a:ln>
            </p:spPr>
          </p:cxnSp>
          <p:cxnSp>
            <p:nvCxnSpPr>
              <p:cNvPr id="427" name="Google Shape;427;p49"/>
              <p:cNvCxnSpPr/>
              <p:nvPr/>
            </p:nvCxnSpPr>
            <p:spPr>
              <a:xfrm>
                <a:off x="271925" y="3550725"/>
                <a:ext cx="2882700" cy="7800"/>
              </a:xfrm>
              <a:prstGeom prst="straightConnector1">
                <a:avLst/>
              </a:prstGeom>
              <a:noFill/>
              <a:ln cap="flat" cmpd="sng" w="38100">
                <a:solidFill>
                  <a:schemeClr val="dk1"/>
                </a:solidFill>
                <a:prstDash val="solid"/>
                <a:round/>
                <a:headEnd len="med" w="med" type="none"/>
                <a:tailEnd len="med" w="med" type="none"/>
              </a:ln>
            </p:spPr>
          </p:cxn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3781"/>
        </a:solidFill>
      </p:bgPr>
    </p:bg>
    <p:spTree>
      <p:nvGrpSpPr>
        <p:cNvPr id="431" name="Shape 431"/>
        <p:cNvGrpSpPr/>
        <p:nvPr/>
      </p:nvGrpSpPr>
      <p:grpSpPr>
        <a:xfrm>
          <a:off x="0" y="0"/>
          <a:ext cx="0" cy="0"/>
          <a:chOff x="0" y="0"/>
          <a:chExt cx="0" cy="0"/>
        </a:xfrm>
      </p:grpSpPr>
      <p:sp>
        <p:nvSpPr>
          <p:cNvPr id="432" name="Google Shape;432;p50"/>
          <p:cNvSpPr txBox="1"/>
          <p:nvPr>
            <p:ph type="title"/>
          </p:nvPr>
        </p:nvSpPr>
        <p:spPr>
          <a:xfrm>
            <a:off x="713250" y="373925"/>
            <a:ext cx="77175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Obtaining all AI Research</a:t>
            </a:r>
            <a:endParaRPr i="1" sz="3500"/>
          </a:p>
        </p:txBody>
      </p:sp>
      <p:sp>
        <p:nvSpPr>
          <p:cNvPr id="433" name="Google Shape;433;p50"/>
          <p:cNvSpPr txBox="1"/>
          <p:nvPr>
            <p:ph idx="2" type="title"/>
          </p:nvPr>
        </p:nvSpPr>
        <p:spPr>
          <a:xfrm>
            <a:off x="1894125" y="2971700"/>
            <a:ext cx="2094000" cy="113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2. Computer Vision and Pattern Recognition</a:t>
            </a:r>
            <a:endParaRPr i="1" sz="1600"/>
          </a:p>
        </p:txBody>
      </p:sp>
      <p:sp>
        <p:nvSpPr>
          <p:cNvPr id="434" name="Google Shape;434;p50"/>
          <p:cNvSpPr txBox="1"/>
          <p:nvPr>
            <p:ph idx="3" type="title"/>
          </p:nvPr>
        </p:nvSpPr>
        <p:spPr>
          <a:xfrm>
            <a:off x="5195794" y="3229450"/>
            <a:ext cx="2094000" cy="41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4. Machine Learning</a:t>
            </a:r>
            <a:endParaRPr i="1" sz="1600"/>
          </a:p>
        </p:txBody>
      </p:sp>
      <p:sp>
        <p:nvSpPr>
          <p:cNvPr id="435" name="Google Shape;435;p50"/>
          <p:cNvSpPr txBox="1"/>
          <p:nvPr>
            <p:ph idx="5" type="title"/>
          </p:nvPr>
        </p:nvSpPr>
        <p:spPr>
          <a:xfrm>
            <a:off x="239300" y="4309850"/>
            <a:ext cx="2192700" cy="646500"/>
          </a:xfrm>
          <a:prstGeom prst="rect">
            <a:avLst/>
          </a:prstGeom>
        </p:spPr>
        <p:txBody>
          <a:bodyPr anchorCtr="0" anchor="b" bIns="91425" lIns="91425" spcFirstLastPara="1" rIns="91425" wrap="square" tIns="91425">
            <a:noAutofit/>
          </a:bodyPr>
          <a:lstStyle/>
          <a:p>
            <a:pPr indent="-330200" lvl="0" marL="457200" rtl="0" algn="ctr">
              <a:spcBef>
                <a:spcPts val="0"/>
              </a:spcBef>
              <a:spcAft>
                <a:spcPts val="0"/>
              </a:spcAft>
              <a:buSzPts val="1600"/>
              <a:buAutoNum type="arabicPeriod"/>
            </a:pPr>
            <a:r>
              <a:rPr lang="en" sz="1600"/>
              <a:t>Computation and Language</a:t>
            </a:r>
            <a:endParaRPr i="1" sz="1600"/>
          </a:p>
        </p:txBody>
      </p:sp>
      <p:sp>
        <p:nvSpPr>
          <p:cNvPr id="436" name="Google Shape;436;p50"/>
          <p:cNvSpPr txBox="1"/>
          <p:nvPr>
            <p:ph idx="7" type="title"/>
          </p:nvPr>
        </p:nvSpPr>
        <p:spPr>
          <a:xfrm>
            <a:off x="6113700" y="4156213"/>
            <a:ext cx="3030300" cy="75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5. Neural and Evolutionary Computing</a:t>
            </a:r>
            <a:endParaRPr i="1" sz="1600"/>
          </a:p>
        </p:txBody>
      </p:sp>
      <p:sp>
        <p:nvSpPr>
          <p:cNvPr id="437" name="Google Shape;437;p50"/>
          <p:cNvSpPr/>
          <p:nvPr/>
        </p:nvSpPr>
        <p:spPr>
          <a:xfrm>
            <a:off x="840800" y="3365538"/>
            <a:ext cx="891900" cy="8919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0"/>
          <p:cNvSpPr/>
          <p:nvPr/>
        </p:nvSpPr>
        <p:spPr>
          <a:xfrm>
            <a:off x="7289789" y="3365550"/>
            <a:ext cx="891900" cy="8919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0"/>
          <p:cNvSpPr/>
          <p:nvPr/>
        </p:nvSpPr>
        <p:spPr>
          <a:xfrm>
            <a:off x="2386394" y="2310975"/>
            <a:ext cx="891900" cy="8919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0"/>
          <p:cNvSpPr/>
          <p:nvPr/>
        </p:nvSpPr>
        <p:spPr>
          <a:xfrm>
            <a:off x="5796844" y="2187188"/>
            <a:ext cx="891900" cy="8919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0"/>
          <p:cNvSpPr/>
          <p:nvPr/>
        </p:nvSpPr>
        <p:spPr>
          <a:xfrm>
            <a:off x="2537900" y="2462525"/>
            <a:ext cx="588911" cy="588834"/>
          </a:xfrm>
          <a:custGeom>
            <a:rect b="b" l="l" r="r" t="t"/>
            <a:pathLst>
              <a:path extrusionOk="0" h="13965" w="13966">
                <a:moveTo>
                  <a:pt x="10610" y="3452"/>
                </a:moveTo>
                <a:lnTo>
                  <a:pt x="11763" y="4604"/>
                </a:lnTo>
                <a:lnTo>
                  <a:pt x="10610" y="5757"/>
                </a:lnTo>
                <a:lnTo>
                  <a:pt x="9458" y="4604"/>
                </a:lnTo>
                <a:lnTo>
                  <a:pt x="10610" y="3452"/>
                </a:lnTo>
                <a:close/>
                <a:moveTo>
                  <a:pt x="8294" y="8951"/>
                </a:moveTo>
                <a:lnTo>
                  <a:pt x="8294" y="10194"/>
                </a:lnTo>
                <a:lnTo>
                  <a:pt x="5672" y="10194"/>
                </a:lnTo>
                <a:lnTo>
                  <a:pt x="5672" y="8951"/>
                </a:lnTo>
                <a:close/>
                <a:moveTo>
                  <a:pt x="3030" y="12311"/>
                </a:moveTo>
                <a:lnTo>
                  <a:pt x="3030" y="13555"/>
                </a:lnTo>
                <a:lnTo>
                  <a:pt x="408" y="13555"/>
                </a:lnTo>
                <a:lnTo>
                  <a:pt x="408" y="12311"/>
                </a:lnTo>
                <a:close/>
                <a:moveTo>
                  <a:pt x="8294" y="12311"/>
                </a:moveTo>
                <a:lnTo>
                  <a:pt x="8294" y="13555"/>
                </a:lnTo>
                <a:lnTo>
                  <a:pt x="5672" y="13555"/>
                </a:lnTo>
                <a:lnTo>
                  <a:pt x="5672" y="12311"/>
                </a:lnTo>
                <a:close/>
                <a:moveTo>
                  <a:pt x="13556" y="12311"/>
                </a:moveTo>
                <a:lnTo>
                  <a:pt x="13556" y="13555"/>
                </a:lnTo>
                <a:lnTo>
                  <a:pt x="10934" y="13555"/>
                </a:lnTo>
                <a:lnTo>
                  <a:pt x="10934" y="12311"/>
                </a:lnTo>
                <a:close/>
                <a:moveTo>
                  <a:pt x="7697" y="1"/>
                </a:moveTo>
                <a:cubicBezTo>
                  <a:pt x="7695" y="1"/>
                  <a:pt x="7692" y="1"/>
                  <a:pt x="7690" y="1"/>
                </a:cubicBezTo>
                <a:lnTo>
                  <a:pt x="4503" y="1"/>
                </a:lnTo>
                <a:cubicBezTo>
                  <a:pt x="4389" y="1"/>
                  <a:pt x="4298" y="92"/>
                  <a:pt x="4298" y="205"/>
                </a:cubicBezTo>
                <a:lnTo>
                  <a:pt x="4298" y="2409"/>
                </a:lnTo>
                <a:cubicBezTo>
                  <a:pt x="4298" y="2521"/>
                  <a:pt x="4389" y="2613"/>
                  <a:pt x="4503" y="2614"/>
                </a:cubicBezTo>
                <a:lnTo>
                  <a:pt x="6778" y="2614"/>
                </a:lnTo>
                <a:lnTo>
                  <a:pt x="6778" y="6777"/>
                </a:lnTo>
                <a:lnTo>
                  <a:pt x="1720" y="6777"/>
                </a:lnTo>
                <a:cubicBezTo>
                  <a:pt x="1607" y="6777"/>
                  <a:pt x="1516" y="6869"/>
                  <a:pt x="1516" y="6983"/>
                </a:cubicBezTo>
                <a:lnTo>
                  <a:pt x="1516" y="8541"/>
                </a:lnTo>
                <a:lnTo>
                  <a:pt x="204" y="8541"/>
                </a:lnTo>
                <a:cubicBezTo>
                  <a:pt x="92" y="8541"/>
                  <a:pt x="0" y="8633"/>
                  <a:pt x="0" y="8745"/>
                </a:cubicBezTo>
                <a:lnTo>
                  <a:pt x="0" y="10398"/>
                </a:lnTo>
                <a:cubicBezTo>
                  <a:pt x="0" y="10512"/>
                  <a:pt x="92" y="10604"/>
                  <a:pt x="204" y="10604"/>
                </a:cubicBezTo>
                <a:lnTo>
                  <a:pt x="1516" y="10604"/>
                </a:lnTo>
                <a:lnTo>
                  <a:pt x="1516" y="11902"/>
                </a:lnTo>
                <a:lnTo>
                  <a:pt x="204" y="11902"/>
                </a:lnTo>
                <a:cubicBezTo>
                  <a:pt x="92" y="11902"/>
                  <a:pt x="0" y="11994"/>
                  <a:pt x="0" y="12108"/>
                </a:cubicBezTo>
                <a:lnTo>
                  <a:pt x="0" y="13761"/>
                </a:lnTo>
                <a:cubicBezTo>
                  <a:pt x="0" y="13873"/>
                  <a:pt x="92" y="13965"/>
                  <a:pt x="204" y="13965"/>
                </a:cubicBezTo>
                <a:lnTo>
                  <a:pt x="3235" y="13965"/>
                </a:lnTo>
                <a:cubicBezTo>
                  <a:pt x="3348" y="13965"/>
                  <a:pt x="3439" y="13873"/>
                  <a:pt x="3441" y="13761"/>
                </a:cubicBezTo>
                <a:lnTo>
                  <a:pt x="3441" y="12108"/>
                </a:lnTo>
                <a:cubicBezTo>
                  <a:pt x="3439" y="11994"/>
                  <a:pt x="3348" y="11902"/>
                  <a:pt x="3235" y="11902"/>
                </a:cubicBezTo>
                <a:lnTo>
                  <a:pt x="1923" y="11902"/>
                </a:lnTo>
                <a:lnTo>
                  <a:pt x="1923" y="10604"/>
                </a:lnTo>
                <a:lnTo>
                  <a:pt x="2064" y="10604"/>
                </a:lnTo>
                <a:cubicBezTo>
                  <a:pt x="2176" y="10604"/>
                  <a:pt x="2268" y="10512"/>
                  <a:pt x="2268" y="10398"/>
                </a:cubicBezTo>
                <a:cubicBezTo>
                  <a:pt x="2268" y="10286"/>
                  <a:pt x="2176" y="10194"/>
                  <a:pt x="2064" y="10194"/>
                </a:cubicBezTo>
                <a:lnTo>
                  <a:pt x="409" y="10194"/>
                </a:lnTo>
                <a:lnTo>
                  <a:pt x="409" y="8951"/>
                </a:lnTo>
                <a:lnTo>
                  <a:pt x="3032" y="8951"/>
                </a:lnTo>
                <a:lnTo>
                  <a:pt x="3032" y="10194"/>
                </a:lnTo>
                <a:lnTo>
                  <a:pt x="3018" y="10194"/>
                </a:lnTo>
                <a:cubicBezTo>
                  <a:pt x="2906" y="10194"/>
                  <a:pt x="2814" y="10286"/>
                  <a:pt x="2814" y="10398"/>
                </a:cubicBezTo>
                <a:cubicBezTo>
                  <a:pt x="2814" y="10512"/>
                  <a:pt x="2906" y="10604"/>
                  <a:pt x="3018" y="10604"/>
                </a:cubicBezTo>
                <a:lnTo>
                  <a:pt x="3235" y="10604"/>
                </a:lnTo>
                <a:cubicBezTo>
                  <a:pt x="3348" y="10604"/>
                  <a:pt x="3439" y="10512"/>
                  <a:pt x="3439" y="10398"/>
                </a:cubicBezTo>
                <a:lnTo>
                  <a:pt x="3439" y="8745"/>
                </a:lnTo>
                <a:cubicBezTo>
                  <a:pt x="3439" y="8633"/>
                  <a:pt x="3348" y="8541"/>
                  <a:pt x="3235" y="8541"/>
                </a:cubicBezTo>
                <a:lnTo>
                  <a:pt x="1923" y="8541"/>
                </a:lnTo>
                <a:lnTo>
                  <a:pt x="1923" y="7187"/>
                </a:lnTo>
                <a:lnTo>
                  <a:pt x="6778" y="7187"/>
                </a:lnTo>
                <a:lnTo>
                  <a:pt x="6778" y="8541"/>
                </a:lnTo>
                <a:lnTo>
                  <a:pt x="5466" y="8541"/>
                </a:lnTo>
                <a:cubicBezTo>
                  <a:pt x="5354" y="8541"/>
                  <a:pt x="5262" y="8633"/>
                  <a:pt x="5262" y="8745"/>
                </a:cubicBezTo>
                <a:lnTo>
                  <a:pt x="5262" y="10398"/>
                </a:lnTo>
                <a:cubicBezTo>
                  <a:pt x="5262" y="10512"/>
                  <a:pt x="5354" y="10604"/>
                  <a:pt x="5466" y="10604"/>
                </a:cubicBezTo>
                <a:lnTo>
                  <a:pt x="6778" y="10604"/>
                </a:lnTo>
                <a:lnTo>
                  <a:pt x="6778" y="11902"/>
                </a:lnTo>
                <a:lnTo>
                  <a:pt x="5466" y="11902"/>
                </a:lnTo>
                <a:cubicBezTo>
                  <a:pt x="5354" y="11902"/>
                  <a:pt x="5262" y="11994"/>
                  <a:pt x="5262" y="12108"/>
                </a:cubicBezTo>
                <a:lnTo>
                  <a:pt x="5262" y="13761"/>
                </a:lnTo>
                <a:cubicBezTo>
                  <a:pt x="5262" y="13873"/>
                  <a:pt x="5354" y="13965"/>
                  <a:pt x="5466" y="13965"/>
                </a:cubicBezTo>
                <a:lnTo>
                  <a:pt x="8498" y="13965"/>
                </a:lnTo>
                <a:cubicBezTo>
                  <a:pt x="8610" y="13965"/>
                  <a:pt x="8702" y="13873"/>
                  <a:pt x="8702" y="13761"/>
                </a:cubicBezTo>
                <a:lnTo>
                  <a:pt x="8702" y="12108"/>
                </a:lnTo>
                <a:cubicBezTo>
                  <a:pt x="8702" y="11994"/>
                  <a:pt x="8610" y="11902"/>
                  <a:pt x="8498" y="11902"/>
                </a:cubicBezTo>
                <a:lnTo>
                  <a:pt x="7187" y="11902"/>
                </a:lnTo>
                <a:lnTo>
                  <a:pt x="7187" y="10604"/>
                </a:lnTo>
                <a:lnTo>
                  <a:pt x="8498" y="10604"/>
                </a:lnTo>
                <a:cubicBezTo>
                  <a:pt x="8610" y="10604"/>
                  <a:pt x="8702" y="10512"/>
                  <a:pt x="8702" y="10398"/>
                </a:cubicBezTo>
                <a:lnTo>
                  <a:pt x="8702" y="8745"/>
                </a:lnTo>
                <a:cubicBezTo>
                  <a:pt x="8702" y="8633"/>
                  <a:pt x="8610" y="8541"/>
                  <a:pt x="8498" y="8541"/>
                </a:cubicBezTo>
                <a:lnTo>
                  <a:pt x="7187" y="8541"/>
                </a:lnTo>
                <a:lnTo>
                  <a:pt x="7187" y="7187"/>
                </a:lnTo>
                <a:lnTo>
                  <a:pt x="12040" y="7187"/>
                </a:lnTo>
                <a:lnTo>
                  <a:pt x="12040" y="8541"/>
                </a:lnTo>
                <a:lnTo>
                  <a:pt x="10728" y="8541"/>
                </a:lnTo>
                <a:cubicBezTo>
                  <a:pt x="10616" y="8541"/>
                  <a:pt x="10525" y="8633"/>
                  <a:pt x="10525" y="8745"/>
                </a:cubicBezTo>
                <a:lnTo>
                  <a:pt x="10525" y="9107"/>
                </a:lnTo>
                <a:cubicBezTo>
                  <a:pt x="10528" y="9216"/>
                  <a:pt x="10618" y="9305"/>
                  <a:pt x="10728" y="9305"/>
                </a:cubicBezTo>
                <a:cubicBezTo>
                  <a:pt x="10839" y="9305"/>
                  <a:pt x="10929" y="9216"/>
                  <a:pt x="10934" y="9107"/>
                </a:cubicBezTo>
                <a:lnTo>
                  <a:pt x="10934" y="8951"/>
                </a:lnTo>
                <a:lnTo>
                  <a:pt x="13556" y="8951"/>
                </a:lnTo>
                <a:lnTo>
                  <a:pt x="13556" y="10194"/>
                </a:lnTo>
                <a:lnTo>
                  <a:pt x="10934" y="10194"/>
                </a:lnTo>
                <a:lnTo>
                  <a:pt x="10934" y="10060"/>
                </a:lnTo>
                <a:cubicBezTo>
                  <a:pt x="10937" y="9945"/>
                  <a:pt x="10844" y="9850"/>
                  <a:pt x="10728" y="9850"/>
                </a:cubicBezTo>
                <a:cubicBezTo>
                  <a:pt x="10613" y="9850"/>
                  <a:pt x="10520" y="9945"/>
                  <a:pt x="10525" y="10060"/>
                </a:cubicBezTo>
                <a:lnTo>
                  <a:pt x="10525" y="10398"/>
                </a:lnTo>
                <a:cubicBezTo>
                  <a:pt x="10525" y="10510"/>
                  <a:pt x="10615" y="10602"/>
                  <a:pt x="10726" y="10602"/>
                </a:cubicBezTo>
                <a:cubicBezTo>
                  <a:pt x="10727" y="10602"/>
                  <a:pt x="10728" y="10602"/>
                  <a:pt x="10728" y="10602"/>
                </a:cubicBezTo>
                <a:lnTo>
                  <a:pt x="12040" y="10602"/>
                </a:lnTo>
                <a:lnTo>
                  <a:pt x="12040" y="11902"/>
                </a:lnTo>
                <a:lnTo>
                  <a:pt x="10728" y="11902"/>
                </a:lnTo>
                <a:cubicBezTo>
                  <a:pt x="10616" y="11902"/>
                  <a:pt x="10525" y="11994"/>
                  <a:pt x="10525" y="12106"/>
                </a:cubicBezTo>
                <a:lnTo>
                  <a:pt x="10525" y="13759"/>
                </a:lnTo>
                <a:cubicBezTo>
                  <a:pt x="10525" y="13873"/>
                  <a:pt x="10616" y="13965"/>
                  <a:pt x="10728" y="13965"/>
                </a:cubicBezTo>
                <a:lnTo>
                  <a:pt x="13760" y="13965"/>
                </a:lnTo>
                <a:cubicBezTo>
                  <a:pt x="13872" y="13965"/>
                  <a:pt x="13964" y="13873"/>
                  <a:pt x="13964" y="13759"/>
                </a:cubicBezTo>
                <a:lnTo>
                  <a:pt x="13964" y="12106"/>
                </a:lnTo>
                <a:cubicBezTo>
                  <a:pt x="13964" y="11994"/>
                  <a:pt x="13872" y="11902"/>
                  <a:pt x="13760" y="11902"/>
                </a:cubicBezTo>
                <a:lnTo>
                  <a:pt x="12448" y="11902"/>
                </a:lnTo>
                <a:lnTo>
                  <a:pt x="12448" y="10602"/>
                </a:lnTo>
                <a:lnTo>
                  <a:pt x="13760" y="10604"/>
                </a:lnTo>
                <a:cubicBezTo>
                  <a:pt x="13872" y="10604"/>
                  <a:pt x="13965" y="10512"/>
                  <a:pt x="13965" y="10398"/>
                </a:cubicBezTo>
                <a:lnTo>
                  <a:pt x="13965" y="8745"/>
                </a:lnTo>
                <a:cubicBezTo>
                  <a:pt x="13964" y="8633"/>
                  <a:pt x="13872" y="8541"/>
                  <a:pt x="13760" y="8541"/>
                </a:cubicBezTo>
                <a:lnTo>
                  <a:pt x="12450" y="8541"/>
                </a:lnTo>
                <a:lnTo>
                  <a:pt x="12450" y="6983"/>
                </a:lnTo>
                <a:cubicBezTo>
                  <a:pt x="12448" y="6869"/>
                  <a:pt x="12356" y="6777"/>
                  <a:pt x="12244" y="6777"/>
                </a:cubicBezTo>
                <a:lnTo>
                  <a:pt x="7187" y="6777"/>
                </a:lnTo>
                <a:lnTo>
                  <a:pt x="7187" y="4808"/>
                </a:lnTo>
                <a:lnTo>
                  <a:pt x="9084" y="4808"/>
                </a:lnTo>
                <a:lnTo>
                  <a:pt x="10465" y="6191"/>
                </a:lnTo>
                <a:cubicBezTo>
                  <a:pt x="10505" y="6231"/>
                  <a:pt x="10558" y="6251"/>
                  <a:pt x="10610" y="6251"/>
                </a:cubicBezTo>
                <a:cubicBezTo>
                  <a:pt x="10663" y="6251"/>
                  <a:pt x="10715" y="6231"/>
                  <a:pt x="10755" y="6191"/>
                </a:cubicBezTo>
                <a:lnTo>
                  <a:pt x="12197" y="4749"/>
                </a:lnTo>
                <a:cubicBezTo>
                  <a:pt x="12277" y="4669"/>
                  <a:pt x="12277" y="4539"/>
                  <a:pt x="12197" y="4459"/>
                </a:cubicBezTo>
                <a:lnTo>
                  <a:pt x="10755" y="3018"/>
                </a:lnTo>
                <a:cubicBezTo>
                  <a:pt x="10715" y="2978"/>
                  <a:pt x="10663" y="2958"/>
                  <a:pt x="10610" y="2958"/>
                </a:cubicBezTo>
                <a:cubicBezTo>
                  <a:pt x="10558" y="2958"/>
                  <a:pt x="10505" y="2978"/>
                  <a:pt x="10465" y="3018"/>
                </a:cubicBezTo>
                <a:lnTo>
                  <a:pt x="9084" y="4400"/>
                </a:lnTo>
                <a:lnTo>
                  <a:pt x="7187" y="4400"/>
                </a:lnTo>
                <a:lnTo>
                  <a:pt x="7187" y="2614"/>
                </a:lnTo>
                <a:lnTo>
                  <a:pt x="9462" y="2614"/>
                </a:lnTo>
                <a:cubicBezTo>
                  <a:pt x="9575" y="2613"/>
                  <a:pt x="9666" y="2521"/>
                  <a:pt x="9666" y="2409"/>
                </a:cubicBezTo>
                <a:lnTo>
                  <a:pt x="9666" y="205"/>
                </a:lnTo>
                <a:cubicBezTo>
                  <a:pt x="9666" y="92"/>
                  <a:pt x="9575" y="1"/>
                  <a:pt x="9461" y="1"/>
                </a:cubicBezTo>
                <a:lnTo>
                  <a:pt x="8644" y="1"/>
                </a:lnTo>
                <a:cubicBezTo>
                  <a:pt x="8641" y="1"/>
                  <a:pt x="8639" y="1"/>
                  <a:pt x="8636" y="1"/>
                </a:cubicBezTo>
                <a:cubicBezTo>
                  <a:pt x="8524" y="1"/>
                  <a:pt x="8433" y="92"/>
                  <a:pt x="8433" y="205"/>
                </a:cubicBezTo>
                <a:cubicBezTo>
                  <a:pt x="8433" y="317"/>
                  <a:pt x="8524" y="409"/>
                  <a:pt x="8636" y="409"/>
                </a:cubicBezTo>
                <a:cubicBezTo>
                  <a:pt x="8639" y="409"/>
                  <a:pt x="8641" y="409"/>
                  <a:pt x="8644" y="409"/>
                </a:cubicBezTo>
                <a:lnTo>
                  <a:pt x="9257" y="409"/>
                </a:lnTo>
                <a:lnTo>
                  <a:pt x="9257" y="2205"/>
                </a:lnTo>
                <a:lnTo>
                  <a:pt x="4707" y="2205"/>
                </a:lnTo>
                <a:lnTo>
                  <a:pt x="4707" y="409"/>
                </a:lnTo>
                <a:lnTo>
                  <a:pt x="7690" y="409"/>
                </a:lnTo>
                <a:cubicBezTo>
                  <a:pt x="7692" y="409"/>
                  <a:pt x="7695" y="409"/>
                  <a:pt x="7697" y="409"/>
                </a:cubicBezTo>
                <a:cubicBezTo>
                  <a:pt x="7809" y="409"/>
                  <a:pt x="7899" y="317"/>
                  <a:pt x="7899" y="205"/>
                </a:cubicBezTo>
                <a:cubicBezTo>
                  <a:pt x="7899" y="92"/>
                  <a:pt x="7809" y="1"/>
                  <a:pt x="7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0"/>
          <p:cNvSpPr/>
          <p:nvPr/>
        </p:nvSpPr>
        <p:spPr>
          <a:xfrm>
            <a:off x="992300" y="3517013"/>
            <a:ext cx="588897" cy="588974"/>
          </a:xfrm>
          <a:custGeom>
            <a:rect b="b" l="l" r="r" t="t"/>
            <a:pathLst>
              <a:path extrusionOk="0" h="13965" w="13964">
                <a:moveTo>
                  <a:pt x="6336" y="1236"/>
                </a:moveTo>
                <a:lnTo>
                  <a:pt x="6336" y="2590"/>
                </a:lnTo>
                <a:lnTo>
                  <a:pt x="409" y="2590"/>
                </a:lnTo>
                <a:lnTo>
                  <a:pt x="409" y="1236"/>
                </a:lnTo>
                <a:close/>
                <a:moveTo>
                  <a:pt x="11847" y="4616"/>
                </a:moveTo>
                <a:lnTo>
                  <a:pt x="11847" y="5971"/>
                </a:lnTo>
                <a:lnTo>
                  <a:pt x="7628" y="5971"/>
                </a:lnTo>
                <a:lnTo>
                  <a:pt x="7628" y="4616"/>
                </a:lnTo>
                <a:close/>
                <a:moveTo>
                  <a:pt x="6336" y="7994"/>
                </a:moveTo>
                <a:lnTo>
                  <a:pt x="6336" y="9349"/>
                </a:lnTo>
                <a:lnTo>
                  <a:pt x="3770" y="9349"/>
                </a:lnTo>
                <a:lnTo>
                  <a:pt x="3770" y="7994"/>
                </a:lnTo>
                <a:close/>
                <a:moveTo>
                  <a:pt x="6336" y="11375"/>
                </a:moveTo>
                <a:lnTo>
                  <a:pt x="6336" y="12729"/>
                </a:lnTo>
                <a:lnTo>
                  <a:pt x="2117" y="12728"/>
                </a:lnTo>
                <a:lnTo>
                  <a:pt x="2117" y="11375"/>
                </a:lnTo>
                <a:close/>
                <a:moveTo>
                  <a:pt x="11847" y="11375"/>
                </a:moveTo>
                <a:lnTo>
                  <a:pt x="11847" y="12729"/>
                </a:lnTo>
                <a:lnTo>
                  <a:pt x="7628" y="12729"/>
                </a:lnTo>
                <a:lnTo>
                  <a:pt x="7628" y="11375"/>
                </a:lnTo>
                <a:close/>
                <a:moveTo>
                  <a:pt x="7218" y="410"/>
                </a:moveTo>
                <a:lnTo>
                  <a:pt x="7217" y="13555"/>
                </a:lnTo>
                <a:lnTo>
                  <a:pt x="6746" y="13555"/>
                </a:lnTo>
                <a:lnTo>
                  <a:pt x="6746" y="410"/>
                </a:lnTo>
                <a:close/>
                <a:moveTo>
                  <a:pt x="6542" y="1"/>
                </a:moveTo>
                <a:cubicBezTo>
                  <a:pt x="6428" y="1"/>
                  <a:pt x="6336" y="92"/>
                  <a:pt x="6336" y="204"/>
                </a:cubicBezTo>
                <a:lnTo>
                  <a:pt x="6336" y="826"/>
                </a:lnTo>
                <a:lnTo>
                  <a:pt x="204" y="826"/>
                </a:lnTo>
                <a:cubicBezTo>
                  <a:pt x="92" y="826"/>
                  <a:pt x="0" y="918"/>
                  <a:pt x="0" y="1032"/>
                </a:cubicBezTo>
                <a:lnTo>
                  <a:pt x="0" y="2794"/>
                </a:lnTo>
                <a:cubicBezTo>
                  <a:pt x="0" y="2908"/>
                  <a:pt x="92" y="3000"/>
                  <a:pt x="204" y="3000"/>
                </a:cubicBezTo>
                <a:lnTo>
                  <a:pt x="6338" y="3000"/>
                </a:lnTo>
                <a:lnTo>
                  <a:pt x="6338" y="4207"/>
                </a:lnTo>
                <a:lnTo>
                  <a:pt x="1913" y="4207"/>
                </a:lnTo>
                <a:cubicBezTo>
                  <a:pt x="1799" y="4207"/>
                  <a:pt x="1709" y="4298"/>
                  <a:pt x="1708" y="4410"/>
                </a:cubicBezTo>
                <a:lnTo>
                  <a:pt x="1708" y="6174"/>
                </a:lnTo>
                <a:cubicBezTo>
                  <a:pt x="1708" y="6287"/>
                  <a:pt x="1799" y="6378"/>
                  <a:pt x="1913" y="6378"/>
                </a:cubicBezTo>
                <a:lnTo>
                  <a:pt x="4411" y="6378"/>
                </a:lnTo>
                <a:cubicBezTo>
                  <a:pt x="4524" y="6378"/>
                  <a:pt x="4615" y="6287"/>
                  <a:pt x="4615" y="6174"/>
                </a:cubicBezTo>
                <a:cubicBezTo>
                  <a:pt x="4615" y="6061"/>
                  <a:pt x="4524" y="5969"/>
                  <a:pt x="4411" y="5969"/>
                </a:cubicBezTo>
                <a:lnTo>
                  <a:pt x="2117" y="5969"/>
                </a:lnTo>
                <a:lnTo>
                  <a:pt x="2117" y="4616"/>
                </a:lnTo>
                <a:lnTo>
                  <a:pt x="6338" y="4616"/>
                </a:lnTo>
                <a:lnTo>
                  <a:pt x="6338" y="5969"/>
                </a:lnTo>
                <a:lnTo>
                  <a:pt x="5366" y="5969"/>
                </a:lnTo>
                <a:cubicBezTo>
                  <a:pt x="5253" y="5969"/>
                  <a:pt x="5162" y="6061"/>
                  <a:pt x="5162" y="6174"/>
                </a:cubicBezTo>
                <a:cubicBezTo>
                  <a:pt x="5162" y="6287"/>
                  <a:pt x="5253" y="6378"/>
                  <a:pt x="5366" y="6378"/>
                </a:cubicBezTo>
                <a:lnTo>
                  <a:pt x="6338" y="6378"/>
                </a:lnTo>
                <a:lnTo>
                  <a:pt x="6338" y="7585"/>
                </a:lnTo>
                <a:lnTo>
                  <a:pt x="3566" y="7585"/>
                </a:lnTo>
                <a:cubicBezTo>
                  <a:pt x="3453" y="7585"/>
                  <a:pt x="3361" y="7677"/>
                  <a:pt x="3361" y="7791"/>
                </a:cubicBezTo>
                <a:lnTo>
                  <a:pt x="3361" y="9553"/>
                </a:lnTo>
                <a:cubicBezTo>
                  <a:pt x="3361" y="9667"/>
                  <a:pt x="3453" y="9758"/>
                  <a:pt x="3566" y="9758"/>
                </a:cubicBezTo>
                <a:lnTo>
                  <a:pt x="6338" y="9758"/>
                </a:lnTo>
                <a:lnTo>
                  <a:pt x="6338" y="10965"/>
                </a:lnTo>
                <a:lnTo>
                  <a:pt x="1913" y="10965"/>
                </a:lnTo>
                <a:cubicBezTo>
                  <a:pt x="1799" y="10965"/>
                  <a:pt x="1708" y="11057"/>
                  <a:pt x="1708" y="11169"/>
                </a:cubicBezTo>
                <a:lnTo>
                  <a:pt x="1708" y="12933"/>
                </a:lnTo>
                <a:cubicBezTo>
                  <a:pt x="1708" y="13045"/>
                  <a:pt x="1799" y="13137"/>
                  <a:pt x="1913" y="13137"/>
                </a:cubicBezTo>
                <a:lnTo>
                  <a:pt x="6338" y="13137"/>
                </a:lnTo>
                <a:lnTo>
                  <a:pt x="6338" y="13759"/>
                </a:lnTo>
                <a:cubicBezTo>
                  <a:pt x="6336" y="13873"/>
                  <a:pt x="6428" y="13964"/>
                  <a:pt x="6542" y="13964"/>
                </a:cubicBezTo>
                <a:lnTo>
                  <a:pt x="7424" y="13964"/>
                </a:lnTo>
                <a:cubicBezTo>
                  <a:pt x="7536" y="13964"/>
                  <a:pt x="7628" y="13873"/>
                  <a:pt x="7628" y="13759"/>
                </a:cubicBezTo>
                <a:lnTo>
                  <a:pt x="7628" y="13137"/>
                </a:lnTo>
                <a:lnTo>
                  <a:pt x="12052" y="13137"/>
                </a:lnTo>
                <a:cubicBezTo>
                  <a:pt x="12164" y="13137"/>
                  <a:pt x="12256" y="13045"/>
                  <a:pt x="12256" y="12933"/>
                </a:cubicBezTo>
                <a:lnTo>
                  <a:pt x="12256" y="11169"/>
                </a:lnTo>
                <a:cubicBezTo>
                  <a:pt x="12256" y="11057"/>
                  <a:pt x="12164" y="10965"/>
                  <a:pt x="12052" y="10965"/>
                </a:cubicBezTo>
                <a:lnTo>
                  <a:pt x="7628" y="10965"/>
                </a:lnTo>
                <a:lnTo>
                  <a:pt x="7628" y="9758"/>
                </a:lnTo>
                <a:lnTo>
                  <a:pt x="8303" y="9758"/>
                </a:lnTo>
                <a:cubicBezTo>
                  <a:pt x="8304" y="9758"/>
                  <a:pt x="8306" y="9758"/>
                  <a:pt x="8308" y="9758"/>
                </a:cubicBezTo>
                <a:cubicBezTo>
                  <a:pt x="8421" y="9758"/>
                  <a:pt x="8514" y="9667"/>
                  <a:pt x="8514" y="9553"/>
                </a:cubicBezTo>
                <a:cubicBezTo>
                  <a:pt x="8514" y="9440"/>
                  <a:pt x="8422" y="9349"/>
                  <a:pt x="8311" y="9349"/>
                </a:cubicBezTo>
                <a:cubicBezTo>
                  <a:pt x="8308" y="9349"/>
                  <a:pt x="8305" y="9349"/>
                  <a:pt x="8303" y="9349"/>
                </a:cubicBezTo>
                <a:lnTo>
                  <a:pt x="7628" y="9349"/>
                </a:lnTo>
                <a:lnTo>
                  <a:pt x="7628" y="7994"/>
                </a:lnTo>
                <a:lnTo>
                  <a:pt x="10195" y="7994"/>
                </a:lnTo>
                <a:lnTo>
                  <a:pt x="10195" y="9349"/>
                </a:lnTo>
                <a:lnTo>
                  <a:pt x="9258" y="9349"/>
                </a:lnTo>
                <a:cubicBezTo>
                  <a:pt x="9256" y="9349"/>
                  <a:pt x="9253" y="9349"/>
                  <a:pt x="9251" y="9349"/>
                </a:cubicBezTo>
                <a:cubicBezTo>
                  <a:pt x="9139" y="9349"/>
                  <a:pt x="9047" y="9440"/>
                  <a:pt x="9047" y="9553"/>
                </a:cubicBezTo>
                <a:cubicBezTo>
                  <a:pt x="9047" y="9667"/>
                  <a:pt x="9140" y="9758"/>
                  <a:pt x="9253" y="9758"/>
                </a:cubicBezTo>
                <a:cubicBezTo>
                  <a:pt x="9255" y="9758"/>
                  <a:pt x="9257" y="9758"/>
                  <a:pt x="9258" y="9758"/>
                </a:cubicBezTo>
                <a:lnTo>
                  <a:pt x="10399" y="9758"/>
                </a:lnTo>
                <a:cubicBezTo>
                  <a:pt x="10511" y="9758"/>
                  <a:pt x="10604" y="9667"/>
                  <a:pt x="10604" y="9553"/>
                </a:cubicBezTo>
                <a:lnTo>
                  <a:pt x="10604" y="7791"/>
                </a:lnTo>
                <a:cubicBezTo>
                  <a:pt x="10604" y="7677"/>
                  <a:pt x="10511" y="7585"/>
                  <a:pt x="10399" y="7585"/>
                </a:cubicBezTo>
                <a:lnTo>
                  <a:pt x="7629" y="7585"/>
                </a:lnTo>
                <a:lnTo>
                  <a:pt x="7629" y="6378"/>
                </a:lnTo>
                <a:lnTo>
                  <a:pt x="12054" y="6378"/>
                </a:lnTo>
                <a:cubicBezTo>
                  <a:pt x="12166" y="6378"/>
                  <a:pt x="12257" y="6287"/>
                  <a:pt x="12257" y="6174"/>
                </a:cubicBezTo>
                <a:lnTo>
                  <a:pt x="12257" y="4410"/>
                </a:lnTo>
                <a:cubicBezTo>
                  <a:pt x="12257" y="4298"/>
                  <a:pt x="12166" y="4207"/>
                  <a:pt x="12054" y="4207"/>
                </a:cubicBezTo>
                <a:lnTo>
                  <a:pt x="7628" y="4207"/>
                </a:lnTo>
                <a:lnTo>
                  <a:pt x="7628" y="3000"/>
                </a:lnTo>
                <a:lnTo>
                  <a:pt x="11334" y="3000"/>
                </a:lnTo>
                <a:cubicBezTo>
                  <a:pt x="11448" y="3000"/>
                  <a:pt x="11540" y="2908"/>
                  <a:pt x="11540" y="2794"/>
                </a:cubicBezTo>
                <a:cubicBezTo>
                  <a:pt x="11540" y="2682"/>
                  <a:pt x="11448" y="2590"/>
                  <a:pt x="11334" y="2590"/>
                </a:cubicBezTo>
                <a:lnTo>
                  <a:pt x="7628" y="2590"/>
                </a:lnTo>
                <a:lnTo>
                  <a:pt x="7628" y="1236"/>
                </a:lnTo>
                <a:lnTo>
                  <a:pt x="13556" y="1236"/>
                </a:lnTo>
                <a:lnTo>
                  <a:pt x="13556" y="2590"/>
                </a:lnTo>
                <a:lnTo>
                  <a:pt x="12289" y="2590"/>
                </a:lnTo>
                <a:cubicBezTo>
                  <a:pt x="12176" y="2590"/>
                  <a:pt x="12085" y="2682"/>
                  <a:pt x="12085" y="2794"/>
                </a:cubicBezTo>
                <a:cubicBezTo>
                  <a:pt x="12085" y="2908"/>
                  <a:pt x="12176" y="3000"/>
                  <a:pt x="12289" y="3000"/>
                </a:cubicBezTo>
                <a:lnTo>
                  <a:pt x="13760" y="3000"/>
                </a:lnTo>
                <a:cubicBezTo>
                  <a:pt x="13872" y="3000"/>
                  <a:pt x="13964" y="2908"/>
                  <a:pt x="13964" y="2794"/>
                </a:cubicBezTo>
                <a:lnTo>
                  <a:pt x="13964" y="1032"/>
                </a:lnTo>
                <a:cubicBezTo>
                  <a:pt x="13964" y="918"/>
                  <a:pt x="13872" y="826"/>
                  <a:pt x="13760" y="826"/>
                </a:cubicBezTo>
                <a:lnTo>
                  <a:pt x="7628" y="826"/>
                </a:lnTo>
                <a:lnTo>
                  <a:pt x="7628" y="204"/>
                </a:lnTo>
                <a:cubicBezTo>
                  <a:pt x="7628" y="92"/>
                  <a:pt x="7536" y="1"/>
                  <a:pt x="74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50"/>
          <p:cNvGrpSpPr/>
          <p:nvPr/>
        </p:nvGrpSpPr>
        <p:grpSpPr>
          <a:xfrm>
            <a:off x="5944842" y="2341770"/>
            <a:ext cx="595885" cy="582773"/>
            <a:chOff x="994225" y="2684225"/>
            <a:chExt cx="350150" cy="342425"/>
          </a:xfrm>
        </p:grpSpPr>
        <p:sp>
          <p:nvSpPr>
            <p:cNvPr id="444" name="Google Shape;444;p50"/>
            <p:cNvSpPr/>
            <p:nvPr/>
          </p:nvSpPr>
          <p:spPr>
            <a:xfrm>
              <a:off x="994225" y="2792225"/>
              <a:ext cx="287775" cy="126375"/>
            </a:xfrm>
            <a:custGeom>
              <a:rect b="b" l="l" r="r" t="t"/>
              <a:pathLst>
                <a:path extrusionOk="0" h="5055" w="11511">
                  <a:moveTo>
                    <a:pt x="2547" y="496"/>
                  </a:moveTo>
                  <a:lnTo>
                    <a:pt x="4580" y="2529"/>
                  </a:lnTo>
                  <a:lnTo>
                    <a:pt x="2547" y="4561"/>
                  </a:lnTo>
                  <a:lnTo>
                    <a:pt x="514" y="2529"/>
                  </a:lnTo>
                  <a:lnTo>
                    <a:pt x="2547" y="496"/>
                  </a:lnTo>
                  <a:close/>
                  <a:moveTo>
                    <a:pt x="2547" y="0"/>
                  </a:moveTo>
                  <a:cubicBezTo>
                    <a:pt x="2495" y="0"/>
                    <a:pt x="2442" y="20"/>
                    <a:pt x="2402" y="60"/>
                  </a:cubicBezTo>
                  <a:lnTo>
                    <a:pt x="80" y="2382"/>
                  </a:lnTo>
                  <a:cubicBezTo>
                    <a:pt x="0" y="2462"/>
                    <a:pt x="0" y="2592"/>
                    <a:pt x="80" y="2672"/>
                  </a:cubicBezTo>
                  <a:lnTo>
                    <a:pt x="2402" y="4994"/>
                  </a:lnTo>
                  <a:cubicBezTo>
                    <a:pt x="2442" y="5034"/>
                    <a:pt x="2495" y="5054"/>
                    <a:pt x="2547" y="5054"/>
                  </a:cubicBezTo>
                  <a:cubicBezTo>
                    <a:pt x="2599" y="5054"/>
                    <a:pt x="2652" y="5034"/>
                    <a:pt x="2692" y="4994"/>
                  </a:cubicBezTo>
                  <a:lnTo>
                    <a:pt x="2692" y="4996"/>
                  </a:lnTo>
                  <a:lnTo>
                    <a:pt x="3605" y="4083"/>
                  </a:lnTo>
                  <a:lnTo>
                    <a:pt x="10486" y="4083"/>
                  </a:lnTo>
                  <a:cubicBezTo>
                    <a:pt x="10559" y="4083"/>
                    <a:pt x="10625" y="4046"/>
                    <a:pt x="10662" y="3984"/>
                  </a:cubicBezTo>
                  <a:lnTo>
                    <a:pt x="11472" y="2633"/>
                  </a:lnTo>
                  <a:cubicBezTo>
                    <a:pt x="11510" y="2568"/>
                    <a:pt x="11510" y="2487"/>
                    <a:pt x="11472" y="2424"/>
                  </a:cubicBezTo>
                  <a:lnTo>
                    <a:pt x="10662" y="1073"/>
                  </a:lnTo>
                  <a:cubicBezTo>
                    <a:pt x="10625" y="1011"/>
                    <a:pt x="10557" y="974"/>
                    <a:pt x="10486" y="974"/>
                  </a:cubicBezTo>
                  <a:lnTo>
                    <a:pt x="9217" y="974"/>
                  </a:lnTo>
                  <a:cubicBezTo>
                    <a:pt x="9106" y="977"/>
                    <a:pt x="9019" y="1067"/>
                    <a:pt x="9019" y="1178"/>
                  </a:cubicBezTo>
                  <a:cubicBezTo>
                    <a:pt x="9019" y="1289"/>
                    <a:pt x="9106" y="1379"/>
                    <a:pt x="9217" y="1382"/>
                  </a:cubicBezTo>
                  <a:lnTo>
                    <a:pt x="10371" y="1382"/>
                  </a:lnTo>
                  <a:lnTo>
                    <a:pt x="11058" y="2527"/>
                  </a:lnTo>
                  <a:lnTo>
                    <a:pt x="10371" y="3672"/>
                  </a:lnTo>
                  <a:lnTo>
                    <a:pt x="4014" y="3672"/>
                  </a:lnTo>
                  <a:lnTo>
                    <a:pt x="5014" y="2672"/>
                  </a:lnTo>
                  <a:cubicBezTo>
                    <a:pt x="5094" y="2592"/>
                    <a:pt x="5094" y="2462"/>
                    <a:pt x="5014" y="2382"/>
                  </a:cubicBezTo>
                  <a:lnTo>
                    <a:pt x="4014" y="1382"/>
                  </a:lnTo>
                  <a:lnTo>
                    <a:pt x="8263" y="1382"/>
                  </a:lnTo>
                  <a:cubicBezTo>
                    <a:pt x="8265" y="1382"/>
                    <a:pt x="8266" y="1382"/>
                    <a:pt x="8268" y="1382"/>
                  </a:cubicBezTo>
                  <a:cubicBezTo>
                    <a:pt x="8381" y="1382"/>
                    <a:pt x="8474" y="1290"/>
                    <a:pt x="8474" y="1177"/>
                  </a:cubicBezTo>
                  <a:cubicBezTo>
                    <a:pt x="8474" y="1064"/>
                    <a:pt x="8382" y="973"/>
                    <a:pt x="8271" y="973"/>
                  </a:cubicBezTo>
                  <a:cubicBezTo>
                    <a:pt x="8268" y="973"/>
                    <a:pt x="8266" y="973"/>
                    <a:pt x="8263" y="973"/>
                  </a:cubicBezTo>
                  <a:lnTo>
                    <a:pt x="3605" y="973"/>
                  </a:lnTo>
                  <a:lnTo>
                    <a:pt x="2692" y="60"/>
                  </a:lnTo>
                  <a:cubicBezTo>
                    <a:pt x="2652" y="20"/>
                    <a:pt x="2599" y="0"/>
                    <a:pt x="25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0"/>
            <p:cNvSpPr/>
            <p:nvPr/>
          </p:nvSpPr>
          <p:spPr>
            <a:xfrm>
              <a:off x="1142575" y="2839500"/>
              <a:ext cx="93950" cy="10250"/>
            </a:xfrm>
            <a:custGeom>
              <a:rect b="b" l="l" r="r" t="t"/>
              <a:pathLst>
                <a:path extrusionOk="0" h="410" w="3758">
                  <a:moveTo>
                    <a:pt x="204" y="1"/>
                  </a:moveTo>
                  <a:cubicBezTo>
                    <a:pt x="92" y="1"/>
                    <a:pt x="1" y="92"/>
                    <a:pt x="1" y="205"/>
                  </a:cubicBezTo>
                  <a:cubicBezTo>
                    <a:pt x="1" y="318"/>
                    <a:pt x="92" y="410"/>
                    <a:pt x="204" y="410"/>
                  </a:cubicBezTo>
                  <a:lnTo>
                    <a:pt x="3552" y="410"/>
                  </a:lnTo>
                  <a:cubicBezTo>
                    <a:pt x="3664" y="410"/>
                    <a:pt x="3756" y="318"/>
                    <a:pt x="3757" y="205"/>
                  </a:cubicBezTo>
                  <a:cubicBezTo>
                    <a:pt x="3757" y="92"/>
                    <a:pt x="3666" y="1"/>
                    <a:pt x="35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0"/>
            <p:cNvSpPr/>
            <p:nvPr/>
          </p:nvSpPr>
          <p:spPr>
            <a:xfrm>
              <a:off x="1142400" y="2861100"/>
              <a:ext cx="67275" cy="10275"/>
            </a:xfrm>
            <a:custGeom>
              <a:rect b="b" l="l" r="r" t="t"/>
              <a:pathLst>
                <a:path extrusionOk="0" h="411" w="2691">
                  <a:moveTo>
                    <a:pt x="204" y="1"/>
                  </a:moveTo>
                  <a:cubicBezTo>
                    <a:pt x="92" y="1"/>
                    <a:pt x="0" y="92"/>
                    <a:pt x="0" y="205"/>
                  </a:cubicBezTo>
                  <a:cubicBezTo>
                    <a:pt x="0" y="318"/>
                    <a:pt x="93" y="410"/>
                    <a:pt x="206" y="410"/>
                  </a:cubicBezTo>
                  <a:cubicBezTo>
                    <a:pt x="208" y="410"/>
                    <a:pt x="210" y="410"/>
                    <a:pt x="211" y="410"/>
                  </a:cubicBezTo>
                  <a:lnTo>
                    <a:pt x="2479" y="410"/>
                  </a:lnTo>
                  <a:cubicBezTo>
                    <a:pt x="2481" y="410"/>
                    <a:pt x="2483" y="410"/>
                    <a:pt x="2484" y="410"/>
                  </a:cubicBezTo>
                  <a:cubicBezTo>
                    <a:pt x="2597" y="410"/>
                    <a:pt x="2690" y="318"/>
                    <a:pt x="2690" y="205"/>
                  </a:cubicBezTo>
                  <a:cubicBezTo>
                    <a:pt x="2690" y="92"/>
                    <a:pt x="2599" y="1"/>
                    <a:pt x="2487" y="1"/>
                  </a:cubicBezTo>
                  <a:cubicBezTo>
                    <a:pt x="2484" y="1"/>
                    <a:pt x="2482" y="1"/>
                    <a:pt x="2479" y="1"/>
                  </a:cubicBezTo>
                  <a:lnTo>
                    <a:pt x="211" y="1"/>
                  </a:lnTo>
                  <a:cubicBezTo>
                    <a:pt x="209" y="1"/>
                    <a:pt x="206" y="1"/>
                    <a:pt x="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0"/>
            <p:cNvSpPr/>
            <p:nvPr/>
          </p:nvSpPr>
          <p:spPr>
            <a:xfrm>
              <a:off x="1056600" y="2684225"/>
              <a:ext cx="287775" cy="126375"/>
            </a:xfrm>
            <a:custGeom>
              <a:rect b="b" l="l" r="r" t="t"/>
              <a:pathLst>
                <a:path extrusionOk="0" h="5055" w="11511">
                  <a:moveTo>
                    <a:pt x="8963" y="494"/>
                  </a:moveTo>
                  <a:lnTo>
                    <a:pt x="10996" y="2527"/>
                  </a:lnTo>
                  <a:lnTo>
                    <a:pt x="8963" y="4560"/>
                  </a:lnTo>
                  <a:lnTo>
                    <a:pt x="6931" y="2527"/>
                  </a:lnTo>
                  <a:lnTo>
                    <a:pt x="8963" y="494"/>
                  </a:lnTo>
                  <a:close/>
                  <a:moveTo>
                    <a:pt x="8963" y="1"/>
                  </a:moveTo>
                  <a:cubicBezTo>
                    <a:pt x="8911" y="1"/>
                    <a:pt x="8858" y="21"/>
                    <a:pt x="8819" y="62"/>
                  </a:cubicBezTo>
                  <a:lnTo>
                    <a:pt x="7907" y="973"/>
                  </a:lnTo>
                  <a:lnTo>
                    <a:pt x="6600" y="973"/>
                  </a:lnTo>
                  <a:cubicBezTo>
                    <a:pt x="6487" y="973"/>
                    <a:pt x="6396" y="1065"/>
                    <a:pt x="6396" y="1177"/>
                  </a:cubicBezTo>
                  <a:cubicBezTo>
                    <a:pt x="6396" y="1291"/>
                    <a:pt x="6487" y="1382"/>
                    <a:pt x="6600" y="1382"/>
                  </a:cubicBezTo>
                  <a:lnTo>
                    <a:pt x="7498" y="1382"/>
                  </a:lnTo>
                  <a:lnTo>
                    <a:pt x="6496" y="2384"/>
                  </a:lnTo>
                  <a:cubicBezTo>
                    <a:pt x="6416" y="2464"/>
                    <a:pt x="6416" y="2592"/>
                    <a:pt x="6496" y="2672"/>
                  </a:cubicBezTo>
                  <a:lnTo>
                    <a:pt x="7498" y="3674"/>
                  </a:lnTo>
                  <a:lnTo>
                    <a:pt x="1139" y="3674"/>
                  </a:lnTo>
                  <a:lnTo>
                    <a:pt x="452" y="2527"/>
                  </a:lnTo>
                  <a:lnTo>
                    <a:pt x="1139" y="1382"/>
                  </a:lnTo>
                  <a:lnTo>
                    <a:pt x="5645" y="1382"/>
                  </a:lnTo>
                  <a:cubicBezTo>
                    <a:pt x="5759" y="1382"/>
                    <a:pt x="5851" y="1291"/>
                    <a:pt x="5851" y="1178"/>
                  </a:cubicBezTo>
                  <a:cubicBezTo>
                    <a:pt x="5851" y="1065"/>
                    <a:pt x="5759" y="973"/>
                    <a:pt x="5645" y="973"/>
                  </a:cubicBezTo>
                  <a:lnTo>
                    <a:pt x="1024" y="973"/>
                  </a:lnTo>
                  <a:cubicBezTo>
                    <a:pt x="952" y="973"/>
                    <a:pt x="885" y="1012"/>
                    <a:pt x="848" y="1074"/>
                  </a:cubicBezTo>
                  <a:lnTo>
                    <a:pt x="39" y="2422"/>
                  </a:lnTo>
                  <a:cubicBezTo>
                    <a:pt x="0" y="2487"/>
                    <a:pt x="0" y="2569"/>
                    <a:pt x="39" y="2634"/>
                  </a:cubicBezTo>
                  <a:lnTo>
                    <a:pt x="848" y="3984"/>
                  </a:lnTo>
                  <a:cubicBezTo>
                    <a:pt x="885" y="4045"/>
                    <a:pt x="952" y="4083"/>
                    <a:pt x="1024" y="4083"/>
                  </a:cubicBezTo>
                  <a:lnTo>
                    <a:pt x="7907" y="4083"/>
                  </a:lnTo>
                  <a:lnTo>
                    <a:pt x="8819" y="4994"/>
                  </a:lnTo>
                  <a:cubicBezTo>
                    <a:pt x="8858" y="5034"/>
                    <a:pt x="8911" y="5054"/>
                    <a:pt x="8963" y="5054"/>
                  </a:cubicBezTo>
                  <a:cubicBezTo>
                    <a:pt x="9016" y="5054"/>
                    <a:pt x="9068" y="5034"/>
                    <a:pt x="9108" y="4994"/>
                  </a:cubicBezTo>
                  <a:lnTo>
                    <a:pt x="11431" y="2672"/>
                  </a:lnTo>
                  <a:cubicBezTo>
                    <a:pt x="11510" y="2592"/>
                    <a:pt x="11510" y="2464"/>
                    <a:pt x="11431" y="2384"/>
                  </a:cubicBezTo>
                  <a:lnTo>
                    <a:pt x="9108" y="62"/>
                  </a:lnTo>
                  <a:cubicBezTo>
                    <a:pt x="9068" y="21"/>
                    <a:pt x="9016" y="1"/>
                    <a:pt x="89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0"/>
            <p:cNvSpPr/>
            <p:nvPr/>
          </p:nvSpPr>
          <p:spPr>
            <a:xfrm>
              <a:off x="1101925" y="2731500"/>
              <a:ext cx="93925" cy="10225"/>
            </a:xfrm>
            <a:custGeom>
              <a:rect b="b" l="l" r="r" t="t"/>
              <a:pathLst>
                <a:path extrusionOk="0" h="409" w="3757">
                  <a:moveTo>
                    <a:pt x="203" y="1"/>
                  </a:moveTo>
                  <a:cubicBezTo>
                    <a:pt x="90" y="1"/>
                    <a:pt x="0" y="92"/>
                    <a:pt x="0" y="205"/>
                  </a:cubicBezTo>
                  <a:cubicBezTo>
                    <a:pt x="0" y="318"/>
                    <a:pt x="90" y="409"/>
                    <a:pt x="203" y="409"/>
                  </a:cubicBezTo>
                  <a:cubicBezTo>
                    <a:pt x="206" y="409"/>
                    <a:pt x="209" y="409"/>
                    <a:pt x="211" y="409"/>
                  </a:cubicBezTo>
                  <a:lnTo>
                    <a:pt x="3559" y="409"/>
                  </a:lnTo>
                  <a:cubicBezTo>
                    <a:pt x="3670" y="406"/>
                    <a:pt x="3757" y="316"/>
                    <a:pt x="3757" y="205"/>
                  </a:cubicBezTo>
                  <a:cubicBezTo>
                    <a:pt x="3757" y="94"/>
                    <a:pt x="3670" y="4"/>
                    <a:pt x="3559" y="1"/>
                  </a:cubicBezTo>
                  <a:lnTo>
                    <a:pt x="211" y="1"/>
                  </a:lnTo>
                  <a:cubicBezTo>
                    <a:pt x="209" y="1"/>
                    <a:pt x="206"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0"/>
            <p:cNvSpPr/>
            <p:nvPr/>
          </p:nvSpPr>
          <p:spPr>
            <a:xfrm>
              <a:off x="1128900" y="2753075"/>
              <a:ext cx="66950" cy="10275"/>
            </a:xfrm>
            <a:custGeom>
              <a:rect b="b" l="l" r="r" t="t"/>
              <a:pathLst>
                <a:path extrusionOk="0" h="411" w="2678">
                  <a:moveTo>
                    <a:pt x="207" y="1"/>
                  </a:moveTo>
                  <a:cubicBezTo>
                    <a:pt x="93" y="1"/>
                    <a:pt x="1" y="93"/>
                    <a:pt x="1" y="206"/>
                  </a:cubicBezTo>
                  <a:cubicBezTo>
                    <a:pt x="1" y="319"/>
                    <a:pt x="91" y="410"/>
                    <a:pt x="204" y="410"/>
                  </a:cubicBezTo>
                  <a:cubicBezTo>
                    <a:pt x="207" y="410"/>
                    <a:pt x="210" y="410"/>
                    <a:pt x="212" y="410"/>
                  </a:cubicBezTo>
                  <a:lnTo>
                    <a:pt x="2480" y="410"/>
                  </a:lnTo>
                  <a:cubicBezTo>
                    <a:pt x="2591" y="407"/>
                    <a:pt x="2678" y="317"/>
                    <a:pt x="2678" y="206"/>
                  </a:cubicBezTo>
                  <a:cubicBezTo>
                    <a:pt x="2678" y="95"/>
                    <a:pt x="2591" y="5"/>
                    <a:pt x="2480" y="1"/>
                  </a:cubicBezTo>
                  <a:lnTo>
                    <a:pt x="212" y="1"/>
                  </a:lnTo>
                  <a:cubicBezTo>
                    <a:pt x="210" y="1"/>
                    <a:pt x="209"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0"/>
            <p:cNvSpPr/>
            <p:nvPr/>
          </p:nvSpPr>
          <p:spPr>
            <a:xfrm>
              <a:off x="1056600" y="2900250"/>
              <a:ext cx="287775" cy="126400"/>
            </a:xfrm>
            <a:custGeom>
              <a:rect b="b" l="l" r="r" t="t"/>
              <a:pathLst>
                <a:path extrusionOk="0" h="5056" w="11511">
                  <a:moveTo>
                    <a:pt x="8963" y="494"/>
                  </a:moveTo>
                  <a:lnTo>
                    <a:pt x="10996" y="2527"/>
                  </a:lnTo>
                  <a:lnTo>
                    <a:pt x="8963" y="4560"/>
                  </a:lnTo>
                  <a:lnTo>
                    <a:pt x="6931" y="2527"/>
                  </a:lnTo>
                  <a:lnTo>
                    <a:pt x="8963" y="494"/>
                  </a:lnTo>
                  <a:close/>
                  <a:moveTo>
                    <a:pt x="8963" y="0"/>
                  </a:moveTo>
                  <a:cubicBezTo>
                    <a:pt x="8911" y="0"/>
                    <a:pt x="8858" y="20"/>
                    <a:pt x="8819" y="60"/>
                  </a:cubicBezTo>
                  <a:lnTo>
                    <a:pt x="7907" y="973"/>
                  </a:lnTo>
                  <a:lnTo>
                    <a:pt x="6722" y="973"/>
                  </a:lnTo>
                  <a:cubicBezTo>
                    <a:pt x="6611" y="976"/>
                    <a:pt x="6524" y="1066"/>
                    <a:pt x="6524" y="1177"/>
                  </a:cubicBezTo>
                  <a:cubicBezTo>
                    <a:pt x="6524" y="1288"/>
                    <a:pt x="6611" y="1379"/>
                    <a:pt x="6722" y="1382"/>
                  </a:cubicBezTo>
                  <a:lnTo>
                    <a:pt x="7498" y="1382"/>
                  </a:lnTo>
                  <a:lnTo>
                    <a:pt x="6496" y="2382"/>
                  </a:lnTo>
                  <a:cubicBezTo>
                    <a:pt x="6416" y="2462"/>
                    <a:pt x="6416" y="2592"/>
                    <a:pt x="6496" y="2672"/>
                  </a:cubicBezTo>
                  <a:lnTo>
                    <a:pt x="7498" y="3674"/>
                  </a:lnTo>
                  <a:lnTo>
                    <a:pt x="1139" y="3674"/>
                  </a:lnTo>
                  <a:lnTo>
                    <a:pt x="452" y="2529"/>
                  </a:lnTo>
                  <a:lnTo>
                    <a:pt x="1139" y="1382"/>
                  </a:lnTo>
                  <a:lnTo>
                    <a:pt x="5768" y="1382"/>
                  </a:lnTo>
                  <a:cubicBezTo>
                    <a:pt x="5770" y="1382"/>
                    <a:pt x="5771" y="1382"/>
                    <a:pt x="5773" y="1382"/>
                  </a:cubicBezTo>
                  <a:cubicBezTo>
                    <a:pt x="5886" y="1382"/>
                    <a:pt x="5979" y="1292"/>
                    <a:pt x="5979" y="1178"/>
                  </a:cubicBezTo>
                  <a:cubicBezTo>
                    <a:pt x="5979" y="1065"/>
                    <a:pt x="5886" y="973"/>
                    <a:pt x="5773" y="973"/>
                  </a:cubicBezTo>
                  <a:cubicBezTo>
                    <a:pt x="5771" y="973"/>
                    <a:pt x="5770" y="973"/>
                    <a:pt x="5768" y="973"/>
                  </a:cubicBezTo>
                  <a:lnTo>
                    <a:pt x="1024" y="973"/>
                  </a:lnTo>
                  <a:cubicBezTo>
                    <a:pt x="952" y="973"/>
                    <a:pt x="885" y="1011"/>
                    <a:pt x="848" y="1072"/>
                  </a:cubicBezTo>
                  <a:lnTo>
                    <a:pt x="39" y="2422"/>
                  </a:lnTo>
                  <a:cubicBezTo>
                    <a:pt x="0" y="2487"/>
                    <a:pt x="0" y="2569"/>
                    <a:pt x="39" y="2634"/>
                  </a:cubicBezTo>
                  <a:lnTo>
                    <a:pt x="848" y="3984"/>
                  </a:lnTo>
                  <a:cubicBezTo>
                    <a:pt x="885" y="4046"/>
                    <a:pt x="952" y="4083"/>
                    <a:pt x="1024" y="4083"/>
                  </a:cubicBezTo>
                  <a:lnTo>
                    <a:pt x="7907" y="4083"/>
                  </a:lnTo>
                  <a:lnTo>
                    <a:pt x="8819" y="4996"/>
                  </a:lnTo>
                  <a:cubicBezTo>
                    <a:pt x="8858" y="5036"/>
                    <a:pt x="8911" y="5056"/>
                    <a:pt x="8963" y="5056"/>
                  </a:cubicBezTo>
                  <a:cubicBezTo>
                    <a:pt x="9016" y="5056"/>
                    <a:pt x="9068" y="5036"/>
                    <a:pt x="9108" y="4996"/>
                  </a:cubicBezTo>
                  <a:lnTo>
                    <a:pt x="11431" y="2672"/>
                  </a:lnTo>
                  <a:cubicBezTo>
                    <a:pt x="11510" y="2592"/>
                    <a:pt x="11510" y="2462"/>
                    <a:pt x="11431" y="2382"/>
                  </a:cubicBezTo>
                  <a:lnTo>
                    <a:pt x="9108" y="60"/>
                  </a:lnTo>
                  <a:cubicBezTo>
                    <a:pt x="9068" y="20"/>
                    <a:pt x="9016" y="0"/>
                    <a:pt x="89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0"/>
            <p:cNvSpPr/>
            <p:nvPr/>
          </p:nvSpPr>
          <p:spPr>
            <a:xfrm>
              <a:off x="1102050" y="2947500"/>
              <a:ext cx="93950" cy="10250"/>
            </a:xfrm>
            <a:custGeom>
              <a:rect b="b" l="l" r="r" t="t"/>
              <a:pathLst>
                <a:path extrusionOk="0" h="410" w="3758">
                  <a:moveTo>
                    <a:pt x="206" y="1"/>
                  </a:moveTo>
                  <a:cubicBezTo>
                    <a:pt x="93" y="1"/>
                    <a:pt x="1" y="92"/>
                    <a:pt x="1" y="206"/>
                  </a:cubicBezTo>
                  <a:cubicBezTo>
                    <a:pt x="1" y="318"/>
                    <a:pt x="93" y="410"/>
                    <a:pt x="206" y="410"/>
                  </a:cubicBezTo>
                  <a:lnTo>
                    <a:pt x="3554" y="410"/>
                  </a:lnTo>
                  <a:cubicBezTo>
                    <a:pt x="3666" y="410"/>
                    <a:pt x="3758" y="318"/>
                    <a:pt x="3758" y="206"/>
                  </a:cubicBezTo>
                  <a:cubicBezTo>
                    <a:pt x="3758" y="92"/>
                    <a:pt x="3666" y="1"/>
                    <a:pt x="35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0"/>
            <p:cNvSpPr/>
            <p:nvPr/>
          </p:nvSpPr>
          <p:spPr>
            <a:xfrm>
              <a:off x="1128900" y="2969100"/>
              <a:ext cx="66950" cy="10275"/>
            </a:xfrm>
            <a:custGeom>
              <a:rect b="b" l="l" r="r" t="t"/>
              <a:pathLst>
                <a:path extrusionOk="0" h="411" w="2678">
                  <a:moveTo>
                    <a:pt x="207" y="1"/>
                  </a:moveTo>
                  <a:cubicBezTo>
                    <a:pt x="93" y="1"/>
                    <a:pt x="1" y="93"/>
                    <a:pt x="1" y="206"/>
                  </a:cubicBezTo>
                  <a:cubicBezTo>
                    <a:pt x="1" y="320"/>
                    <a:pt x="93" y="410"/>
                    <a:pt x="207" y="410"/>
                  </a:cubicBezTo>
                  <a:cubicBezTo>
                    <a:pt x="209" y="410"/>
                    <a:pt x="210" y="410"/>
                    <a:pt x="212" y="410"/>
                  </a:cubicBezTo>
                  <a:lnTo>
                    <a:pt x="2480" y="410"/>
                  </a:lnTo>
                  <a:cubicBezTo>
                    <a:pt x="2591" y="407"/>
                    <a:pt x="2678" y="317"/>
                    <a:pt x="2678" y="206"/>
                  </a:cubicBezTo>
                  <a:cubicBezTo>
                    <a:pt x="2678" y="95"/>
                    <a:pt x="2591" y="4"/>
                    <a:pt x="2480" y="1"/>
                  </a:cubicBezTo>
                  <a:lnTo>
                    <a:pt x="212" y="1"/>
                  </a:lnTo>
                  <a:cubicBezTo>
                    <a:pt x="210" y="1"/>
                    <a:pt x="209"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50"/>
          <p:cNvGrpSpPr/>
          <p:nvPr/>
        </p:nvGrpSpPr>
        <p:grpSpPr>
          <a:xfrm>
            <a:off x="7437796" y="3513686"/>
            <a:ext cx="595894" cy="595623"/>
            <a:chOff x="238125" y="1568050"/>
            <a:chExt cx="349150" cy="348950"/>
          </a:xfrm>
        </p:grpSpPr>
        <p:sp>
          <p:nvSpPr>
            <p:cNvPr id="454" name="Google Shape;454;p50"/>
            <p:cNvSpPr/>
            <p:nvPr/>
          </p:nvSpPr>
          <p:spPr>
            <a:xfrm>
              <a:off x="388275" y="1656200"/>
              <a:ext cx="48825" cy="10250"/>
            </a:xfrm>
            <a:custGeom>
              <a:rect b="b" l="l" r="r" t="t"/>
              <a:pathLst>
                <a:path extrusionOk="0" h="410" w="1953">
                  <a:moveTo>
                    <a:pt x="205" y="0"/>
                  </a:moveTo>
                  <a:cubicBezTo>
                    <a:pt x="92" y="0"/>
                    <a:pt x="1" y="92"/>
                    <a:pt x="1" y="206"/>
                  </a:cubicBezTo>
                  <a:cubicBezTo>
                    <a:pt x="1" y="318"/>
                    <a:pt x="92" y="410"/>
                    <a:pt x="205" y="410"/>
                  </a:cubicBezTo>
                  <a:lnTo>
                    <a:pt x="1749" y="410"/>
                  </a:lnTo>
                  <a:cubicBezTo>
                    <a:pt x="1861" y="410"/>
                    <a:pt x="1952" y="318"/>
                    <a:pt x="1952" y="206"/>
                  </a:cubicBezTo>
                  <a:cubicBezTo>
                    <a:pt x="1952" y="92"/>
                    <a:pt x="1861" y="0"/>
                    <a:pt x="1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0"/>
            <p:cNvSpPr/>
            <p:nvPr/>
          </p:nvSpPr>
          <p:spPr>
            <a:xfrm>
              <a:off x="388275" y="1612125"/>
              <a:ext cx="48825" cy="10275"/>
            </a:xfrm>
            <a:custGeom>
              <a:rect b="b" l="l" r="r" t="t"/>
              <a:pathLst>
                <a:path extrusionOk="0" h="411" w="1953">
                  <a:moveTo>
                    <a:pt x="1751" y="1"/>
                  </a:moveTo>
                  <a:cubicBezTo>
                    <a:pt x="1750" y="1"/>
                    <a:pt x="1749" y="1"/>
                    <a:pt x="1749" y="1"/>
                  </a:cubicBezTo>
                  <a:lnTo>
                    <a:pt x="205" y="1"/>
                  </a:lnTo>
                  <a:cubicBezTo>
                    <a:pt x="92" y="1"/>
                    <a:pt x="1" y="93"/>
                    <a:pt x="1" y="205"/>
                  </a:cubicBezTo>
                  <a:cubicBezTo>
                    <a:pt x="1" y="317"/>
                    <a:pt x="92" y="409"/>
                    <a:pt x="205" y="410"/>
                  </a:cubicBezTo>
                  <a:lnTo>
                    <a:pt x="1749" y="410"/>
                  </a:lnTo>
                  <a:cubicBezTo>
                    <a:pt x="1861" y="410"/>
                    <a:pt x="1952" y="317"/>
                    <a:pt x="1952" y="205"/>
                  </a:cubicBezTo>
                  <a:cubicBezTo>
                    <a:pt x="1952" y="93"/>
                    <a:pt x="1862" y="1"/>
                    <a:pt x="1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0"/>
            <p:cNvSpPr/>
            <p:nvPr/>
          </p:nvSpPr>
          <p:spPr>
            <a:xfrm>
              <a:off x="388275" y="1634150"/>
              <a:ext cx="48825" cy="10250"/>
            </a:xfrm>
            <a:custGeom>
              <a:rect b="b" l="l" r="r" t="t"/>
              <a:pathLst>
                <a:path extrusionOk="0" h="410" w="1953">
                  <a:moveTo>
                    <a:pt x="205" y="0"/>
                  </a:moveTo>
                  <a:cubicBezTo>
                    <a:pt x="92" y="0"/>
                    <a:pt x="1" y="92"/>
                    <a:pt x="1" y="206"/>
                  </a:cubicBezTo>
                  <a:cubicBezTo>
                    <a:pt x="1" y="318"/>
                    <a:pt x="92" y="410"/>
                    <a:pt x="205" y="410"/>
                  </a:cubicBezTo>
                  <a:lnTo>
                    <a:pt x="1749" y="410"/>
                  </a:lnTo>
                  <a:cubicBezTo>
                    <a:pt x="1861" y="410"/>
                    <a:pt x="1952" y="318"/>
                    <a:pt x="1952" y="206"/>
                  </a:cubicBezTo>
                  <a:cubicBezTo>
                    <a:pt x="1952" y="92"/>
                    <a:pt x="1861" y="0"/>
                    <a:pt x="1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0"/>
            <p:cNvSpPr/>
            <p:nvPr/>
          </p:nvSpPr>
          <p:spPr>
            <a:xfrm>
              <a:off x="238125" y="1568050"/>
              <a:ext cx="349150" cy="348950"/>
            </a:xfrm>
            <a:custGeom>
              <a:rect b="b" l="l" r="r" t="t"/>
              <a:pathLst>
                <a:path extrusionOk="0" h="13958" w="13966">
                  <a:moveTo>
                    <a:pt x="3032" y="6580"/>
                  </a:moveTo>
                  <a:lnTo>
                    <a:pt x="3032" y="7824"/>
                  </a:lnTo>
                  <a:lnTo>
                    <a:pt x="409" y="7824"/>
                  </a:lnTo>
                  <a:lnTo>
                    <a:pt x="409" y="6580"/>
                  </a:lnTo>
                  <a:close/>
                  <a:moveTo>
                    <a:pt x="8294" y="6580"/>
                  </a:moveTo>
                  <a:lnTo>
                    <a:pt x="8294" y="7824"/>
                  </a:lnTo>
                  <a:lnTo>
                    <a:pt x="5672" y="7824"/>
                  </a:lnTo>
                  <a:lnTo>
                    <a:pt x="5672" y="6580"/>
                  </a:lnTo>
                  <a:close/>
                  <a:moveTo>
                    <a:pt x="13556" y="6580"/>
                  </a:moveTo>
                  <a:lnTo>
                    <a:pt x="13556" y="7824"/>
                  </a:lnTo>
                  <a:lnTo>
                    <a:pt x="10934" y="7824"/>
                  </a:lnTo>
                  <a:lnTo>
                    <a:pt x="10934" y="6580"/>
                  </a:lnTo>
                  <a:close/>
                  <a:moveTo>
                    <a:pt x="12040" y="5700"/>
                  </a:moveTo>
                  <a:lnTo>
                    <a:pt x="12040" y="6172"/>
                  </a:lnTo>
                  <a:lnTo>
                    <a:pt x="10728" y="6172"/>
                  </a:lnTo>
                  <a:cubicBezTo>
                    <a:pt x="10616" y="6172"/>
                    <a:pt x="10525" y="6264"/>
                    <a:pt x="10525" y="6376"/>
                  </a:cubicBezTo>
                  <a:lnTo>
                    <a:pt x="10525" y="8029"/>
                  </a:lnTo>
                  <a:cubicBezTo>
                    <a:pt x="10525" y="8143"/>
                    <a:pt x="10616" y="8235"/>
                    <a:pt x="10728" y="8235"/>
                  </a:cubicBezTo>
                  <a:lnTo>
                    <a:pt x="12040" y="8235"/>
                  </a:lnTo>
                  <a:lnTo>
                    <a:pt x="12040" y="9533"/>
                  </a:lnTo>
                  <a:lnTo>
                    <a:pt x="8702" y="9533"/>
                  </a:lnTo>
                  <a:lnTo>
                    <a:pt x="8702" y="8911"/>
                  </a:lnTo>
                  <a:cubicBezTo>
                    <a:pt x="8703" y="8798"/>
                    <a:pt x="8611" y="8706"/>
                    <a:pt x="8498" y="8706"/>
                  </a:cubicBezTo>
                  <a:lnTo>
                    <a:pt x="8295" y="8706"/>
                  </a:lnTo>
                  <a:cubicBezTo>
                    <a:pt x="8183" y="8706"/>
                    <a:pt x="8090" y="8796"/>
                    <a:pt x="8090" y="8910"/>
                  </a:cubicBezTo>
                  <a:cubicBezTo>
                    <a:pt x="8090" y="9022"/>
                    <a:pt x="8180" y="9115"/>
                    <a:pt x="8294" y="9115"/>
                  </a:cubicBezTo>
                  <a:lnTo>
                    <a:pt x="8294" y="10359"/>
                  </a:lnTo>
                  <a:lnTo>
                    <a:pt x="5672" y="10359"/>
                  </a:lnTo>
                  <a:lnTo>
                    <a:pt x="5672" y="9115"/>
                  </a:lnTo>
                  <a:lnTo>
                    <a:pt x="7341" y="9115"/>
                  </a:lnTo>
                  <a:cubicBezTo>
                    <a:pt x="7455" y="9115"/>
                    <a:pt x="7546" y="9024"/>
                    <a:pt x="7546" y="8911"/>
                  </a:cubicBezTo>
                  <a:cubicBezTo>
                    <a:pt x="7546" y="8798"/>
                    <a:pt x="7455" y="8706"/>
                    <a:pt x="7341" y="8706"/>
                  </a:cubicBezTo>
                  <a:lnTo>
                    <a:pt x="7187" y="8706"/>
                  </a:lnTo>
                  <a:lnTo>
                    <a:pt x="7187" y="8233"/>
                  </a:lnTo>
                  <a:lnTo>
                    <a:pt x="8498" y="8233"/>
                  </a:lnTo>
                  <a:cubicBezTo>
                    <a:pt x="8611" y="8233"/>
                    <a:pt x="8703" y="8142"/>
                    <a:pt x="8703" y="8029"/>
                  </a:cubicBezTo>
                  <a:lnTo>
                    <a:pt x="8703" y="6376"/>
                  </a:lnTo>
                  <a:cubicBezTo>
                    <a:pt x="8703" y="6264"/>
                    <a:pt x="8611" y="6172"/>
                    <a:pt x="8498" y="6172"/>
                  </a:cubicBezTo>
                  <a:lnTo>
                    <a:pt x="7187" y="6172"/>
                  </a:lnTo>
                  <a:lnTo>
                    <a:pt x="7187" y="5700"/>
                  </a:lnTo>
                  <a:close/>
                  <a:moveTo>
                    <a:pt x="6778" y="5700"/>
                  </a:moveTo>
                  <a:lnTo>
                    <a:pt x="6778" y="6172"/>
                  </a:lnTo>
                  <a:lnTo>
                    <a:pt x="5466" y="6172"/>
                  </a:lnTo>
                  <a:cubicBezTo>
                    <a:pt x="5354" y="6172"/>
                    <a:pt x="5262" y="6264"/>
                    <a:pt x="5262" y="6376"/>
                  </a:cubicBezTo>
                  <a:lnTo>
                    <a:pt x="5262" y="8029"/>
                  </a:lnTo>
                  <a:cubicBezTo>
                    <a:pt x="5262" y="8143"/>
                    <a:pt x="5354" y="8235"/>
                    <a:pt x="5468" y="8235"/>
                  </a:cubicBezTo>
                  <a:lnTo>
                    <a:pt x="6778" y="8235"/>
                  </a:lnTo>
                  <a:lnTo>
                    <a:pt x="6778" y="8707"/>
                  </a:lnTo>
                  <a:lnTo>
                    <a:pt x="5468" y="8707"/>
                  </a:lnTo>
                  <a:cubicBezTo>
                    <a:pt x="5354" y="8707"/>
                    <a:pt x="5262" y="8799"/>
                    <a:pt x="5262" y="8911"/>
                  </a:cubicBezTo>
                  <a:lnTo>
                    <a:pt x="5262" y="10564"/>
                  </a:lnTo>
                  <a:cubicBezTo>
                    <a:pt x="5262" y="10677"/>
                    <a:pt x="5354" y="10768"/>
                    <a:pt x="5468" y="10768"/>
                  </a:cubicBezTo>
                  <a:lnTo>
                    <a:pt x="6778" y="10768"/>
                  </a:lnTo>
                  <a:lnTo>
                    <a:pt x="6778" y="11241"/>
                  </a:lnTo>
                  <a:lnTo>
                    <a:pt x="5468" y="11241"/>
                  </a:lnTo>
                  <a:cubicBezTo>
                    <a:pt x="5354" y="11241"/>
                    <a:pt x="5262" y="11333"/>
                    <a:pt x="5262" y="11445"/>
                  </a:cubicBezTo>
                  <a:lnTo>
                    <a:pt x="5262" y="12067"/>
                  </a:lnTo>
                  <a:lnTo>
                    <a:pt x="1925" y="12067"/>
                  </a:lnTo>
                  <a:lnTo>
                    <a:pt x="1925" y="10768"/>
                  </a:lnTo>
                  <a:lnTo>
                    <a:pt x="1963" y="10768"/>
                  </a:lnTo>
                  <a:cubicBezTo>
                    <a:pt x="1965" y="10768"/>
                    <a:pt x="1967" y="10768"/>
                    <a:pt x="1969" y="10768"/>
                  </a:cubicBezTo>
                  <a:cubicBezTo>
                    <a:pt x="2082" y="10768"/>
                    <a:pt x="2175" y="10678"/>
                    <a:pt x="2175" y="10564"/>
                  </a:cubicBezTo>
                  <a:cubicBezTo>
                    <a:pt x="2175" y="10450"/>
                    <a:pt x="2082" y="10359"/>
                    <a:pt x="1969" y="10359"/>
                  </a:cubicBezTo>
                  <a:cubicBezTo>
                    <a:pt x="1967" y="10359"/>
                    <a:pt x="1965" y="10359"/>
                    <a:pt x="1963" y="10359"/>
                  </a:cubicBezTo>
                  <a:lnTo>
                    <a:pt x="409" y="10359"/>
                  </a:lnTo>
                  <a:lnTo>
                    <a:pt x="409" y="9115"/>
                  </a:lnTo>
                  <a:lnTo>
                    <a:pt x="3032" y="9115"/>
                  </a:lnTo>
                  <a:lnTo>
                    <a:pt x="3032" y="10359"/>
                  </a:lnTo>
                  <a:lnTo>
                    <a:pt x="2919" y="10359"/>
                  </a:lnTo>
                  <a:cubicBezTo>
                    <a:pt x="2917" y="10359"/>
                    <a:pt x="2916" y="10359"/>
                    <a:pt x="2914" y="10359"/>
                  </a:cubicBezTo>
                  <a:cubicBezTo>
                    <a:pt x="2800" y="10359"/>
                    <a:pt x="2708" y="10450"/>
                    <a:pt x="2708" y="10564"/>
                  </a:cubicBezTo>
                  <a:cubicBezTo>
                    <a:pt x="2708" y="10678"/>
                    <a:pt x="2800" y="10768"/>
                    <a:pt x="2914" y="10768"/>
                  </a:cubicBezTo>
                  <a:cubicBezTo>
                    <a:pt x="2916" y="10768"/>
                    <a:pt x="2917" y="10768"/>
                    <a:pt x="2919" y="10768"/>
                  </a:cubicBezTo>
                  <a:lnTo>
                    <a:pt x="3235" y="10768"/>
                  </a:lnTo>
                  <a:cubicBezTo>
                    <a:pt x="3348" y="10768"/>
                    <a:pt x="3439" y="10677"/>
                    <a:pt x="3441" y="10563"/>
                  </a:cubicBezTo>
                  <a:lnTo>
                    <a:pt x="3441" y="8911"/>
                  </a:lnTo>
                  <a:cubicBezTo>
                    <a:pt x="3439" y="8798"/>
                    <a:pt x="3348" y="8706"/>
                    <a:pt x="3235" y="8706"/>
                  </a:cubicBezTo>
                  <a:lnTo>
                    <a:pt x="1923" y="8706"/>
                  </a:lnTo>
                  <a:lnTo>
                    <a:pt x="1923" y="8233"/>
                  </a:lnTo>
                  <a:lnTo>
                    <a:pt x="3235" y="8233"/>
                  </a:lnTo>
                  <a:cubicBezTo>
                    <a:pt x="3348" y="8233"/>
                    <a:pt x="3439" y="8142"/>
                    <a:pt x="3441" y="8029"/>
                  </a:cubicBezTo>
                  <a:lnTo>
                    <a:pt x="3441" y="6376"/>
                  </a:lnTo>
                  <a:cubicBezTo>
                    <a:pt x="3439" y="6264"/>
                    <a:pt x="3348" y="6172"/>
                    <a:pt x="3235" y="6172"/>
                  </a:cubicBezTo>
                  <a:lnTo>
                    <a:pt x="1923" y="6172"/>
                  </a:lnTo>
                  <a:lnTo>
                    <a:pt x="1923" y="5700"/>
                  </a:lnTo>
                  <a:close/>
                  <a:moveTo>
                    <a:pt x="8292" y="11650"/>
                  </a:moveTo>
                  <a:lnTo>
                    <a:pt x="8292" y="12894"/>
                  </a:lnTo>
                  <a:lnTo>
                    <a:pt x="5670" y="12894"/>
                  </a:lnTo>
                  <a:lnTo>
                    <a:pt x="5670" y="11650"/>
                  </a:lnTo>
                  <a:close/>
                  <a:moveTo>
                    <a:pt x="5329" y="0"/>
                  </a:moveTo>
                  <a:cubicBezTo>
                    <a:pt x="5216" y="0"/>
                    <a:pt x="5125" y="92"/>
                    <a:pt x="5125" y="204"/>
                  </a:cubicBezTo>
                  <a:lnTo>
                    <a:pt x="5125" y="4612"/>
                  </a:lnTo>
                  <a:cubicBezTo>
                    <a:pt x="5125" y="4726"/>
                    <a:pt x="5216" y="4818"/>
                    <a:pt x="5329" y="4818"/>
                  </a:cubicBezTo>
                  <a:lnTo>
                    <a:pt x="6778" y="4818"/>
                  </a:lnTo>
                  <a:lnTo>
                    <a:pt x="6778" y="5290"/>
                  </a:lnTo>
                  <a:lnTo>
                    <a:pt x="1720" y="5290"/>
                  </a:lnTo>
                  <a:cubicBezTo>
                    <a:pt x="1607" y="5290"/>
                    <a:pt x="1516" y="5382"/>
                    <a:pt x="1516" y="5494"/>
                  </a:cubicBezTo>
                  <a:lnTo>
                    <a:pt x="1516" y="6171"/>
                  </a:lnTo>
                  <a:lnTo>
                    <a:pt x="204" y="6171"/>
                  </a:lnTo>
                  <a:cubicBezTo>
                    <a:pt x="92" y="6172"/>
                    <a:pt x="0" y="6264"/>
                    <a:pt x="0" y="6376"/>
                  </a:cubicBezTo>
                  <a:lnTo>
                    <a:pt x="0" y="8029"/>
                  </a:lnTo>
                  <a:cubicBezTo>
                    <a:pt x="0" y="8143"/>
                    <a:pt x="92" y="8235"/>
                    <a:pt x="204" y="8235"/>
                  </a:cubicBezTo>
                  <a:lnTo>
                    <a:pt x="1516" y="8235"/>
                  </a:lnTo>
                  <a:lnTo>
                    <a:pt x="1516" y="8707"/>
                  </a:lnTo>
                  <a:lnTo>
                    <a:pt x="204" y="8707"/>
                  </a:lnTo>
                  <a:cubicBezTo>
                    <a:pt x="92" y="8707"/>
                    <a:pt x="0" y="8799"/>
                    <a:pt x="0" y="8911"/>
                  </a:cubicBezTo>
                  <a:lnTo>
                    <a:pt x="0" y="10564"/>
                  </a:lnTo>
                  <a:cubicBezTo>
                    <a:pt x="0" y="10677"/>
                    <a:pt x="92" y="10768"/>
                    <a:pt x="204" y="10768"/>
                  </a:cubicBezTo>
                  <a:lnTo>
                    <a:pt x="1516" y="10768"/>
                  </a:lnTo>
                  <a:lnTo>
                    <a:pt x="1516" y="12272"/>
                  </a:lnTo>
                  <a:cubicBezTo>
                    <a:pt x="1516" y="12386"/>
                    <a:pt x="1607" y="12478"/>
                    <a:pt x="1721" y="12478"/>
                  </a:cubicBezTo>
                  <a:lnTo>
                    <a:pt x="5262" y="12478"/>
                  </a:lnTo>
                  <a:lnTo>
                    <a:pt x="5262" y="13098"/>
                  </a:lnTo>
                  <a:cubicBezTo>
                    <a:pt x="5262" y="13212"/>
                    <a:pt x="5354" y="13303"/>
                    <a:pt x="5468" y="13303"/>
                  </a:cubicBezTo>
                  <a:lnTo>
                    <a:pt x="6778" y="13303"/>
                  </a:lnTo>
                  <a:lnTo>
                    <a:pt x="6778" y="13760"/>
                  </a:lnTo>
                  <a:cubicBezTo>
                    <a:pt x="6781" y="13871"/>
                    <a:pt x="6873" y="13958"/>
                    <a:pt x="6983" y="13958"/>
                  </a:cubicBezTo>
                  <a:cubicBezTo>
                    <a:pt x="7093" y="13958"/>
                    <a:pt x="7184" y="13871"/>
                    <a:pt x="7187" y="13760"/>
                  </a:cubicBezTo>
                  <a:lnTo>
                    <a:pt x="7187" y="13303"/>
                  </a:lnTo>
                  <a:lnTo>
                    <a:pt x="8499" y="13303"/>
                  </a:lnTo>
                  <a:cubicBezTo>
                    <a:pt x="8611" y="13302"/>
                    <a:pt x="8702" y="13212"/>
                    <a:pt x="8702" y="13098"/>
                  </a:cubicBezTo>
                  <a:lnTo>
                    <a:pt x="8702" y="11445"/>
                  </a:lnTo>
                  <a:cubicBezTo>
                    <a:pt x="8702" y="11333"/>
                    <a:pt x="8610" y="11241"/>
                    <a:pt x="8498" y="11241"/>
                  </a:cubicBezTo>
                  <a:lnTo>
                    <a:pt x="7186" y="11241"/>
                  </a:lnTo>
                  <a:lnTo>
                    <a:pt x="7186" y="10768"/>
                  </a:lnTo>
                  <a:lnTo>
                    <a:pt x="8498" y="10768"/>
                  </a:lnTo>
                  <a:cubicBezTo>
                    <a:pt x="8610" y="10768"/>
                    <a:pt x="8702" y="10677"/>
                    <a:pt x="8702" y="10563"/>
                  </a:cubicBezTo>
                  <a:lnTo>
                    <a:pt x="8702" y="9941"/>
                  </a:lnTo>
                  <a:lnTo>
                    <a:pt x="12244" y="9941"/>
                  </a:lnTo>
                  <a:cubicBezTo>
                    <a:pt x="12358" y="9941"/>
                    <a:pt x="12450" y="9849"/>
                    <a:pt x="12450" y="9737"/>
                  </a:cubicBezTo>
                  <a:lnTo>
                    <a:pt x="12450" y="8233"/>
                  </a:lnTo>
                  <a:lnTo>
                    <a:pt x="13760" y="8233"/>
                  </a:lnTo>
                  <a:cubicBezTo>
                    <a:pt x="13874" y="8233"/>
                    <a:pt x="13965" y="8142"/>
                    <a:pt x="13965" y="8029"/>
                  </a:cubicBezTo>
                  <a:lnTo>
                    <a:pt x="13965" y="6376"/>
                  </a:lnTo>
                  <a:cubicBezTo>
                    <a:pt x="13965" y="6264"/>
                    <a:pt x="13874" y="6172"/>
                    <a:pt x="13760" y="6172"/>
                  </a:cubicBezTo>
                  <a:lnTo>
                    <a:pt x="13760" y="6171"/>
                  </a:lnTo>
                  <a:lnTo>
                    <a:pt x="12450" y="6171"/>
                  </a:lnTo>
                  <a:lnTo>
                    <a:pt x="12450" y="5494"/>
                  </a:lnTo>
                  <a:cubicBezTo>
                    <a:pt x="12448" y="5382"/>
                    <a:pt x="12356" y="5290"/>
                    <a:pt x="12244" y="5290"/>
                  </a:cubicBezTo>
                  <a:lnTo>
                    <a:pt x="7187" y="5290"/>
                  </a:lnTo>
                  <a:lnTo>
                    <a:pt x="7187" y="4818"/>
                  </a:lnTo>
                  <a:lnTo>
                    <a:pt x="8635" y="4818"/>
                  </a:lnTo>
                  <a:cubicBezTo>
                    <a:pt x="8749" y="4818"/>
                    <a:pt x="8840" y="4726"/>
                    <a:pt x="8840" y="4612"/>
                  </a:cubicBezTo>
                  <a:lnTo>
                    <a:pt x="8840" y="3414"/>
                  </a:lnTo>
                  <a:cubicBezTo>
                    <a:pt x="8840" y="3302"/>
                    <a:pt x="8749" y="3210"/>
                    <a:pt x="8635" y="3210"/>
                  </a:cubicBezTo>
                  <a:cubicBezTo>
                    <a:pt x="8523" y="3210"/>
                    <a:pt x="8431" y="3302"/>
                    <a:pt x="8431" y="3414"/>
                  </a:cubicBezTo>
                  <a:lnTo>
                    <a:pt x="8431" y="4408"/>
                  </a:lnTo>
                  <a:lnTo>
                    <a:pt x="5534" y="4408"/>
                  </a:lnTo>
                  <a:lnTo>
                    <a:pt x="5534" y="409"/>
                  </a:lnTo>
                  <a:lnTo>
                    <a:pt x="7549" y="409"/>
                  </a:lnTo>
                  <a:lnTo>
                    <a:pt x="7549" y="1086"/>
                  </a:lnTo>
                  <a:cubicBezTo>
                    <a:pt x="7549" y="1200"/>
                    <a:pt x="7641" y="1291"/>
                    <a:pt x="7755" y="1291"/>
                  </a:cubicBezTo>
                  <a:lnTo>
                    <a:pt x="8431" y="1291"/>
                  </a:lnTo>
                  <a:lnTo>
                    <a:pt x="8431" y="2460"/>
                  </a:lnTo>
                  <a:cubicBezTo>
                    <a:pt x="8431" y="2574"/>
                    <a:pt x="8523" y="2665"/>
                    <a:pt x="8635" y="2665"/>
                  </a:cubicBezTo>
                  <a:cubicBezTo>
                    <a:pt x="8749" y="2665"/>
                    <a:pt x="8840" y="2574"/>
                    <a:pt x="8840" y="2460"/>
                  </a:cubicBezTo>
                  <a:lnTo>
                    <a:pt x="8840" y="1086"/>
                  </a:lnTo>
                  <a:cubicBezTo>
                    <a:pt x="8840" y="1033"/>
                    <a:pt x="8818" y="979"/>
                    <a:pt x="8780" y="941"/>
                  </a:cubicBezTo>
                  <a:lnTo>
                    <a:pt x="7898" y="59"/>
                  </a:lnTo>
                  <a:cubicBezTo>
                    <a:pt x="7859" y="22"/>
                    <a:pt x="7808" y="0"/>
                    <a:pt x="77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50"/>
          <p:cNvSpPr txBox="1"/>
          <p:nvPr/>
        </p:nvSpPr>
        <p:spPr>
          <a:xfrm>
            <a:off x="5329450" y="5507775"/>
            <a:ext cx="4475400" cy="1277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CE9178"/>
                </a:solidFill>
                <a:highlight>
                  <a:srgbClr val="1F1F1F"/>
                </a:highlight>
                <a:latin typeface="Courier New"/>
                <a:ea typeface="Courier New"/>
                <a:cs typeface="Courier New"/>
                <a:sym typeface="Courier New"/>
              </a:rPr>
              <a:t>'Artificial Intelligence'</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'Computer Vision and Pattern Recognition'</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'Machine Learning'</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'Neural and Evolutionary Computing'</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'Computation and Language'</a:t>
            </a:r>
            <a:endParaRPr sz="1050">
              <a:solidFill>
                <a:srgbClr val="CE9178"/>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Mulish"/>
              <a:ea typeface="Mulish"/>
              <a:cs typeface="Mulish"/>
              <a:sym typeface="Mulish"/>
            </a:endParaRPr>
          </a:p>
        </p:txBody>
      </p:sp>
      <p:sp>
        <p:nvSpPr>
          <p:cNvPr id="459" name="Google Shape;459;p50"/>
          <p:cNvSpPr txBox="1"/>
          <p:nvPr/>
        </p:nvSpPr>
        <p:spPr>
          <a:xfrm>
            <a:off x="400200" y="1085625"/>
            <a:ext cx="84999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00">
                <a:solidFill>
                  <a:schemeClr val="dk1"/>
                </a:solidFill>
                <a:latin typeface="Mulish"/>
                <a:ea typeface="Mulish"/>
                <a:cs typeface="Mulish"/>
                <a:sym typeface="Mulish"/>
              </a:rPr>
              <a:t>5 arXiv categories directly related to AI where used as  the ‘AI’ category does not include all AI research </a:t>
            </a:r>
            <a:endParaRPr sz="1500">
              <a:solidFill>
                <a:schemeClr val="dk1"/>
              </a:solidFill>
              <a:latin typeface="Mulish"/>
              <a:ea typeface="Mulish"/>
              <a:cs typeface="Mulish"/>
              <a:sym typeface="Mulish"/>
            </a:endParaRPr>
          </a:p>
        </p:txBody>
      </p:sp>
      <p:sp>
        <p:nvSpPr>
          <p:cNvPr id="460" name="Google Shape;460;p50"/>
          <p:cNvSpPr txBox="1"/>
          <p:nvPr>
            <p:ph idx="4294967295" type="title"/>
          </p:nvPr>
        </p:nvSpPr>
        <p:spPr>
          <a:xfrm>
            <a:off x="3916500" y="2521600"/>
            <a:ext cx="2094000" cy="89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3. </a:t>
            </a:r>
            <a:r>
              <a:rPr lang="en" sz="1600"/>
              <a:t>Artificial Intelligence</a:t>
            </a:r>
            <a:endParaRPr sz="1600"/>
          </a:p>
        </p:txBody>
      </p:sp>
      <p:sp>
        <p:nvSpPr>
          <p:cNvPr id="461" name="Google Shape;461;p50"/>
          <p:cNvSpPr/>
          <p:nvPr/>
        </p:nvSpPr>
        <p:spPr>
          <a:xfrm>
            <a:off x="4165635" y="1672984"/>
            <a:ext cx="891900" cy="8919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50"/>
          <p:cNvGrpSpPr/>
          <p:nvPr/>
        </p:nvGrpSpPr>
        <p:grpSpPr>
          <a:xfrm>
            <a:off x="4299153" y="1814067"/>
            <a:ext cx="624865" cy="609735"/>
            <a:chOff x="3249675" y="3797850"/>
            <a:chExt cx="357025" cy="348400"/>
          </a:xfrm>
        </p:grpSpPr>
        <p:sp>
          <p:nvSpPr>
            <p:cNvPr id="463" name="Google Shape;463;p50"/>
            <p:cNvSpPr/>
            <p:nvPr/>
          </p:nvSpPr>
          <p:spPr>
            <a:xfrm>
              <a:off x="3437925" y="3797850"/>
              <a:ext cx="140950" cy="121900"/>
            </a:xfrm>
            <a:custGeom>
              <a:rect b="b" l="l" r="r" t="t"/>
              <a:pathLst>
                <a:path extrusionOk="0" h="4876" w="5638">
                  <a:moveTo>
                    <a:pt x="410" y="428"/>
                  </a:moveTo>
                  <a:cubicBezTo>
                    <a:pt x="2303" y="611"/>
                    <a:pt x="3995" y="1587"/>
                    <a:pt x="5107" y="3139"/>
                  </a:cubicBezTo>
                  <a:lnTo>
                    <a:pt x="2915" y="4405"/>
                  </a:lnTo>
                  <a:cubicBezTo>
                    <a:pt x="2284" y="3633"/>
                    <a:pt x="1393" y="3118"/>
                    <a:pt x="410" y="2958"/>
                  </a:cubicBezTo>
                  <a:lnTo>
                    <a:pt x="410" y="428"/>
                  </a:lnTo>
                  <a:close/>
                  <a:moveTo>
                    <a:pt x="206" y="0"/>
                  </a:moveTo>
                  <a:cubicBezTo>
                    <a:pt x="93" y="0"/>
                    <a:pt x="0" y="92"/>
                    <a:pt x="0" y="206"/>
                  </a:cubicBezTo>
                  <a:lnTo>
                    <a:pt x="0" y="3137"/>
                  </a:lnTo>
                  <a:cubicBezTo>
                    <a:pt x="0" y="3241"/>
                    <a:pt x="79" y="3328"/>
                    <a:pt x="182" y="3339"/>
                  </a:cubicBezTo>
                  <a:cubicBezTo>
                    <a:pt x="1185" y="3456"/>
                    <a:pt x="2097" y="3982"/>
                    <a:pt x="2699" y="4793"/>
                  </a:cubicBezTo>
                  <a:cubicBezTo>
                    <a:pt x="2738" y="4846"/>
                    <a:pt x="2800" y="4875"/>
                    <a:pt x="2863" y="4875"/>
                  </a:cubicBezTo>
                  <a:cubicBezTo>
                    <a:pt x="2898" y="4875"/>
                    <a:pt x="2933" y="4866"/>
                    <a:pt x="2965" y="4848"/>
                  </a:cubicBezTo>
                  <a:lnTo>
                    <a:pt x="5505" y="3382"/>
                  </a:lnTo>
                  <a:cubicBezTo>
                    <a:pt x="5607" y="3323"/>
                    <a:pt x="5638" y="3190"/>
                    <a:pt x="5571" y="3091"/>
                  </a:cubicBezTo>
                  <a:cubicBezTo>
                    <a:pt x="4366" y="1285"/>
                    <a:pt x="2386" y="143"/>
                    <a:pt x="219" y="1"/>
                  </a:cubicBezTo>
                  <a:cubicBezTo>
                    <a:pt x="215" y="0"/>
                    <a:pt x="210" y="0"/>
                    <a:pt x="2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0"/>
            <p:cNvSpPr/>
            <p:nvPr/>
          </p:nvSpPr>
          <p:spPr>
            <a:xfrm>
              <a:off x="3514825" y="3891950"/>
              <a:ext cx="91875" cy="160250"/>
            </a:xfrm>
            <a:custGeom>
              <a:rect b="b" l="l" r="r" t="t"/>
              <a:pathLst>
                <a:path extrusionOk="0" h="6410" w="3675">
                  <a:moveTo>
                    <a:pt x="2768" y="0"/>
                  </a:moveTo>
                  <a:cubicBezTo>
                    <a:pt x="2734" y="0"/>
                    <a:pt x="2699" y="9"/>
                    <a:pt x="2667" y="28"/>
                  </a:cubicBezTo>
                  <a:lnTo>
                    <a:pt x="127" y="1493"/>
                  </a:lnTo>
                  <a:cubicBezTo>
                    <a:pt x="37" y="1545"/>
                    <a:pt x="0" y="1656"/>
                    <a:pt x="41" y="1752"/>
                  </a:cubicBezTo>
                  <a:cubicBezTo>
                    <a:pt x="442" y="2679"/>
                    <a:pt x="442" y="3731"/>
                    <a:pt x="41" y="4658"/>
                  </a:cubicBezTo>
                  <a:cubicBezTo>
                    <a:pt x="0" y="4754"/>
                    <a:pt x="37" y="4864"/>
                    <a:pt x="127" y="4916"/>
                  </a:cubicBezTo>
                  <a:lnTo>
                    <a:pt x="2667" y="6383"/>
                  </a:lnTo>
                  <a:cubicBezTo>
                    <a:pt x="2698" y="6401"/>
                    <a:pt x="2732" y="6410"/>
                    <a:pt x="2769" y="6410"/>
                  </a:cubicBezTo>
                  <a:cubicBezTo>
                    <a:pt x="2845" y="6410"/>
                    <a:pt x="2918" y="6365"/>
                    <a:pt x="2952" y="6296"/>
                  </a:cubicBezTo>
                  <a:cubicBezTo>
                    <a:pt x="3413" y="5367"/>
                    <a:pt x="3659" y="4344"/>
                    <a:pt x="3673" y="3307"/>
                  </a:cubicBezTo>
                  <a:cubicBezTo>
                    <a:pt x="3674" y="3193"/>
                    <a:pt x="3583" y="3100"/>
                    <a:pt x="3470" y="3099"/>
                  </a:cubicBezTo>
                  <a:lnTo>
                    <a:pt x="3469" y="3099"/>
                  </a:lnTo>
                  <a:cubicBezTo>
                    <a:pt x="3468" y="3099"/>
                    <a:pt x="3467" y="3099"/>
                    <a:pt x="3466" y="3099"/>
                  </a:cubicBezTo>
                  <a:cubicBezTo>
                    <a:pt x="3354" y="3099"/>
                    <a:pt x="3262" y="3188"/>
                    <a:pt x="3261" y="3301"/>
                  </a:cubicBezTo>
                  <a:cubicBezTo>
                    <a:pt x="3250" y="4204"/>
                    <a:pt x="3052" y="5095"/>
                    <a:pt x="2679" y="5918"/>
                  </a:cubicBezTo>
                  <a:lnTo>
                    <a:pt x="485" y="4652"/>
                  </a:lnTo>
                  <a:cubicBezTo>
                    <a:pt x="839" y="3719"/>
                    <a:pt x="839" y="2690"/>
                    <a:pt x="485" y="1759"/>
                  </a:cubicBezTo>
                  <a:lnTo>
                    <a:pt x="2677" y="493"/>
                  </a:lnTo>
                  <a:cubicBezTo>
                    <a:pt x="2949" y="1090"/>
                    <a:pt x="3129" y="1726"/>
                    <a:pt x="3210" y="2378"/>
                  </a:cubicBezTo>
                  <a:cubicBezTo>
                    <a:pt x="3224" y="2481"/>
                    <a:pt x="3311" y="2557"/>
                    <a:pt x="3413" y="2557"/>
                  </a:cubicBezTo>
                  <a:cubicBezTo>
                    <a:pt x="3421" y="2557"/>
                    <a:pt x="3430" y="2556"/>
                    <a:pt x="3439" y="2555"/>
                  </a:cubicBezTo>
                  <a:cubicBezTo>
                    <a:pt x="3552" y="2540"/>
                    <a:pt x="3631" y="2439"/>
                    <a:pt x="3617" y="2326"/>
                  </a:cubicBezTo>
                  <a:cubicBezTo>
                    <a:pt x="3521" y="1557"/>
                    <a:pt x="3296" y="809"/>
                    <a:pt x="2952" y="113"/>
                  </a:cubicBezTo>
                  <a:cubicBezTo>
                    <a:pt x="2915" y="41"/>
                    <a:pt x="2843" y="0"/>
                    <a:pt x="27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0"/>
            <p:cNvSpPr/>
            <p:nvPr/>
          </p:nvSpPr>
          <p:spPr>
            <a:xfrm>
              <a:off x="3249675" y="3797850"/>
              <a:ext cx="176475" cy="254350"/>
            </a:xfrm>
            <a:custGeom>
              <a:rect b="b" l="l" r="r" t="t"/>
              <a:pathLst>
                <a:path extrusionOk="0" h="10174" w="7059">
                  <a:moveTo>
                    <a:pt x="6853" y="0"/>
                  </a:moveTo>
                  <a:cubicBezTo>
                    <a:pt x="6849" y="0"/>
                    <a:pt x="6845" y="0"/>
                    <a:pt x="6840" y="1"/>
                  </a:cubicBezTo>
                  <a:cubicBezTo>
                    <a:pt x="4512" y="153"/>
                    <a:pt x="2414" y="1457"/>
                    <a:pt x="1247" y="3478"/>
                  </a:cubicBezTo>
                  <a:cubicBezTo>
                    <a:pt x="82" y="5498"/>
                    <a:pt x="0" y="7968"/>
                    <a:pt x="1031" y="10060"/>
                  </a:cubicBezTo>
                  <a:cubicBezTo>
                    <a:pt x="1057" y="10112"/>
                    <a:pt x="1102" y="10149"/>
                    <a:pt x="1156" y="10165"/>
                  </a:cubicBezTo>
                  <a:cubicBezTo>
                    <a:pt x="1175" y="10171"/>
                    <a:pt x="1195" y="10174"/>
                    <a:pt x="1215" y="10174"/>
                  </a:cubicBezTo>
                  <a:cubicBezTo>
                    <a:pt x="1252" y="10174"/>
                    <a:pt x="1287" y="10165"/>
                    <a:pt x="1318" y="10147"/>
                  </a:cubicBezTo>
                  <a:lnTo>
                    <a:pt x="3856" y="8682"/>
                  </a:lnTo>
                  <a:cubicBezTo>
                    <a:pt x="3946" y="8628"/>
                    <a:pt x="3983" y="8518"/>
                    <a:pt x="3942" y="8423"/>
                  </a:cubicBezTo>
                  <a:lnTo>
                    <a:pt x="3942" y="8422"/>
                  </a:lnTo>
                  <a:cubicBezTo>
                    <a:pt x="3357" y="7068"/>
                    <a:pt x="3642" y="5493"/>
                    <a:pt x="4667" y="4431"/>
                  </a:cubicBezTo>
                  <a:cubicBezTo>
                    <a:pt x="4746" y="4350"/>
                    <a:pt x="4743" y="4221"/>
                    <a:pt x="4661" y="4143"/>
                  </a:cubicBezTo>
                  <a:cubicBezTo>
                    <a:pt x="4622" y="4105"/>
                    <a:pt x="4571" y="4086"/>
                    <a:pt x="4520" y="4086"/>
                  </a:cubicBezTo>
                  <a:cubicBezTo>
                    <a:pt x="4466" y="4086"/>
                    <a:pt x="4413" y="4106"/>
                    <a:pt x="4373" y="4148"/>
                  </a:cubicBezTo>
                  <a:cubicBezTo>
                    <a:pt x="3279" y="5281"/>
                    <a:pt x="2939" y="6944"/>
                    <a:pt x="3497" y="8416"/>
                  </a:cubicBezTo>
                  <a:lnTo>
                    <a:pt x="1305" y="9682"/>
                  </a:lnTo>
                  <a:cubicBezTo>
                    <a:pt x="918" y="8829"/>
                    <a:pt x="718" y="7904"/>
                    <a:pt x="721" y="6969"/>
                  </a:cubicBezTo>
                  <a:cubicBezTo>
                    <a:pt x="721" y="3585"/>
                    <a:pt x="3308" y="753"/>
                    <a:pt x="6648" y="428"/>
                  </a:cubicBezTo>
                  <a:lnTo>
                    <a:pt x="6648" y="2958"/>
                  </a:lnTo>
                  <a:cubicBezTo>
                    <a:pt x="6118" y="3043"/>
                    <a:pt x="5610" y="3232"/>
                    <a:pt x="5153" y="3517"/>
                  </a:cubicBezTo>
                  <a:cubicBezTo>
                    <a:pt x="5056" y="3576"/>
                    <a:pt x="5025" y="3704"/>
                    <a:pt x="5085" y="3800"/>
                  </a:cubicBezTo>
                  <a:cubicBezTo>
                    <a:pt x="5123" y="3863"/>
                    <a:pt x="5190" y="3897"/>
                    <a:pt x="5259" y="3897"/>
                  </a:cubicBezTo>
                  <a:cubicBezTo>
                    <a:pt x="5297" y="3897"/>
                    <a:pt x="5335" y="3887"/>
                    <a:pt x="5369" y="3865"/>
                  </a:cubicBezTo>
                  <a:cubicBezTo>
                    <a:pt x="5827" y="3579"/>
                    <a:pt x="6341" y="3400"/>
                    <a:pt x="6877" y="3339"/>
                  </a:cubicBezTo>
                  <a:cubicBezTo>
                    <a:pt x="6981" y="3328"/>
                    <a:pt x="7058" y="3241"/>
                    <a:pt x="7058" y="3137"/>
                  </a:cubicBezTo>
                  <a:lnTo>
                    <a:pt x="7058" y="206"/>
                  </a:lnTo>
                  <a:cubicBezTo>
                    <a:pt x="7059" y="92"/>
                    <a:pt x="6966" y="0"/>
                    <a:pt x="68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0"/>
            <p:cNvSpPr/>
            <p:nvPr/>
          </p:nvSpPr>
          <p:spPr>
            <a:xfrm>
              <a:off x="3285200" y="4024400"/>
              <a:ext cx="293675" cy="121850"/>
            </a:xfrm>
            <a:custGeom>
              <a:rect b="b" l="l" r="r" t="t"/>
              <a:pathLst>
                <a:path extrusionOk="0" h="4874" w="11747">
                  <a:moveTo>
                    <a:pt x="2775" y="0"/>
                  </a:moveTo>
                  <a:cubicBezTo>
                    <a:pt x="2740" y="0"/>
                    <a:pt x="2705" y="9"/>
                    <a:pt x="2673" y="27"/>
                  </a:cubicBezTo>
                  <a:lnTo>
                    <a:pt x="133" y="1494"/>
                  </a:lnTo>
                  <a:cubicBezTo>
                    <a:pt x="32" y="1553"/>
                    <a:pt x="0" y="1686"/>
                    <a:pt x="65" y="1785"/>
                  </a:cubicBezTo>
                  <a:cubicBezTo>
                    <a:pt x="652" y="2658"/>
                    <a:pt x="1425" y="3388"/>
                    <a:pt x="2330" y="3924"/>
                  </a:cubicBezTo>
                  <a:cubicBezTo>
                    <a:pt x="3259" y="4476"/>
                    <a:pt x="4304" y="4801"/>
                    <a:pt x="5382" y="4873"/>
                  </a:cubicBezTo>
                  <a:cubicBezTo>
                    <a:pt x="5389" y="4874"/>
                    <a:pt x="5395" y="4874"/>
                    <a:pt x="5401" y="4874"/>
                  </a:cubicBezTo>
                  <a:cubicBezTo>
                    <a:pt x="5507" y="4874"/>
                    <a:pt x="5597" y="4791"/>
                    <a:pt x="5606" y="4682"/>
                  </a:cubicBezTo>
                  <a:cubicBezTo>
                    <a:pt x="5613" y="4569"/>
                    <a:pt x="5526" y="4470"/>
                    <a:pt x="5411" y="4465"/>
                  </a:cubicBezTo>
                  <a:cubicBezTo>
                    <a:pt x="3444" y="4328"/>
                    <a:pt x="1677" y="3338"/>
                    <a:pt x="531" y="1737"/>
                  </a:cubicBezTo>
                  <a:lnTo>
                    <a:pt x="2723" y="470"/>
                  </a:lnTo>
                  <a:cubicBezTo>
                    <a:pt x="3078" y="906"/>
                    <a:pt x="3520" y="1264"/>
                    <a:pt x="4019" y="1521"/>
                  </a:cubicBezTo>
                  <a:cubicBezTo>
                    <a:pt x="4601" y="1819"/>
                    <a:pt x="5237" y="1968"/>
                    <a:pt x="5874" y="1968"/>
                  </a:cubicBezTo>
                  <a:cubicBezTo>
                    <a:pt x="6510" y="1968"/>
                    <a:pt x="7146" y="1819"/>
                    <a:pt x="7728" y="1521"/>
                  </a:cubicBezTo>
                  <a:cubicBezTo>
                    <a:pt x="8228" y="1264"/>
                    <a:pt x="8668" y="906"/>
                    <a:pt x="9024" y="470"/>
                  </a:cubicBezTo>
                  <a:lnTo>
                    <a:pt x="11216" y="1737"/>
                  </a:lnTo>
                  <a:cubicBezTo>
                    <a:pt x="10070" y="3337"/>
                    <a:pt x="8303" y="4328"/>
                    <a:pt x="6337" y="4465"/>
                  </a:cubicBezTo>
                  <a:cubicBezTo>
                    <a:pt x="6226" y="4471"/>
                    <a:pt x="6140" y="4564"/>
                    <a:pt x="6145" y="4675"/>
                  </a:cubicBezTo>
                  <a:cubicBezTo>
                    <a:pt x="6148" y="4786"/>
                    <a:pt x="6238" y="4873"/>
                    <a:pt x="6347" y="4873"/>
                  </a:cubicBezTo>
                  <a:cubicBezTo>
                    <a:pt x="6348" y="4873"/>
                    <a:pt x="6349" y="4873"/>
                    <a:pt x="6350" y="4873"/>
                  </a:cubicBezTo>
                  <a:lnTo>
                    <a:pt x="6365" y="4873"/>
                  </a:lnTo>
                  <a:cubicBezTo>
                    <a:pt x="7442" y="4801"/>
                    <a:pt x="8488" y="4476"/>
                    <a:pt x="9417" y="3924"/>
                  </a:cubicBezTo>
                  <a:cubicBezTo>
                    <a:pt x="10321" y="3390"/>
                    <a:pt x="11095" y="2658"/>
                    <a:pt x="11680" y="1785"/>
                  </a:cubicBezTo>
                  <a:cubicBezTo>
                    <a:pt x="11747" y="1686"/>
                    <a:pt x="11716" y="1553"/>
                    <a:pt x="11614" y="1494"/>
                  </a:cubicBezTo>
                  <a:lnTo>
                    <a:pt x="9074" y="27"/>
                  </a:lnTo>
                  <a:cubicBezTo>
                    <a:pt x="9042" y="9"/>
                    <a:pt x="9007" y="0"/>
                    <a:pt x="8972" y="0"/>
                  </a:cubicBezTo>
                  <a:cubicBezTo>
                    <a:pt x="8909" y="0"/>
                    <a:pt x="8847" y="29"/>
                    <a:pt x="8808" y="83"/>
                  </a:cubicBezTo>
                  <a:cubicBezTo>
                    <a:pt x="8111" y="1022"/>
                    <a:pt x="7041" y="1561"/>
                    <a:pt x="5873" y="1561"/>
                  </a:cubicBezTo>
                  <a:cubicBezTo>
                    <a:pt x="4706" y="1561"/>
                    <a:pt x="3636" y="1022"/>
                    <a:pt x="2939" y="83"/>
                  </a:cubicBezTo>
                  <a:cubicBezTo>
                    <a:pt x="2899" y="29"/>
                    <a:pt x="2837" y="0"/>
                    <a:pt x="27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0" name="Shape 470"/>
        <p:cNvGrpSpPr/>
        <p:nvPr/>
      </p:nvGrpSpPr>
      <p:grpSpPr>
        <a:xfrm>
          <a:off x="0" y="0"/>
          <a:ext cx="0" cy="0"/>
          <a:chOff x="0" y="0"/>
          <a:chExt cx="0" cy="0"/>
        </a:xfrm>
      </p:grpSpPr>
      <p:pic>
        <p:nvPicPr>
          <p:cNvPr id="471" name="Google Shape;471;p51"/>
          <p:cNvPicPr preferRelativeResize="0"/>
          <p:nvPr/>
        </p:nvPicPr>
        <p:blipFill>
          <a:blip r:embed="rId3">
            <a:alphaModFix/>
          </a:blip>
          <a:stretch>
            <a:fillRect/>
          </a:stretch>
        </p:blipFill>
        <p:spPr>
          <a:xfrm>
            <a:off x="0" y="0"/>
            <a:ext cx="4195599" cy="5143501"/>
          </a:xfrm>
          <a:prstGeom prst="rect">
            <a:avLst/>
          </a:prstGeom>
          <a:noFill/>
          <a:ln>
            <a:noFill/>
          </a:ln>
        </p:spPr>
      </p:pic>
      <p:sp>
        <p:nvSpPr>
          <p:cNvPr id="472" name="Google Shape;472;p51"/>
          <p:cNvSpPr txBox="1"/>
          <p:nvPr/>
        </p:nvSpPr>
        <p:spPr>
          <a:xfrm>
            <a:off x="5681375" y="4781200"/>
            <a:ext cx="4475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E1C39"/>
                </a:solidFill>
                <a:latin typeface="Mulish"/>
                <a:ea typeface="Mulish"/>
                <a:cs typeface="Mulish"/>
                <a:sym typeface="Mulish"/>
              </a:rPr>
              <a:t>Source: </a:t>
            </a:r>
            <a:r>
              <a:rPr lang="en" sz="1100">
                <a:solidFill>
                  <a:srgbClr val="1E1C39"/>
                </a:solidFill>
                <a:latin typeface="Mulish"/>
                <a:ea typeface="Mulish"/>
                <a:cs typeface="Mulish"/>
                <a:sym typeface="Mulish"/>
              </a:rPr>
              <a:t>arxiv.org</a:t>
            </a:r>
            <a:r>
              <a:rPr lang="en" sz="1100">
                <a:solidFill>
                  <a:srgbClr val="1E1C39"/>
                </a:solidFill>
                <a:latin typeface="Mulish"/>
                <a:ea typeface="Mulish"/>
                <a:cs typeface="Mulish"/>
                <a:sym typeface="Mulish"/>
              </a:rPr>
              <a:t> AI academic papers metadata</a:t>
            </a:r>
            <a:endParaRPr sz="1100">
              <a:solidFill>
                <a:srgbClr val="1E1C39"/>
              </a:solidFill>
              <a:latin typeface="Mulish"/>
              <a:ea typeface="Mulish"/>
              <a:cs typeface="Mulish"/>
              <a:sym typeface="Mulish"/>
            </a:endParaRPr>
          </a:p>
        </p:txBody>
      </p:sp>
      <p:sp>
        <p:nvSpPr>
          <p:cNvPr id="473" name="Google Shape;473;p51"/>
          <p:cNvSpPr txBox="1"/>
          <p:nvPr/>
        </p:nvSpPr>
        <p:spPr>
          <a:xfrm>
            <a:off x="5660800" y="4276550"/>
            <a:ext cx="34956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1E1C39"/>
                </a:solidFill>
                <a:latin typeface="Mulish"/>
                <a:ea typeface="Mulish"/>
                <a:cs typeface="Mulish"/>
                <a:sym typeface="Mulish"/>
              </a:rPr>
              <a:t>Tallied counts of primary research categories for each paper</a:t>
            </a:r>
            <a:endParaRPr>
              <a:solidFill>
                <a:srgbClr val="1E1C39"/>
              </a:solidFill>
              <a:latin typeface="Mulish"/>
              <a:ea typeface="Mulish"/>
              <a:cs typeface="Mulish"/>
              <a:sym typeface="Mulish"/>
            </a:endParaRPr>
          </a:p>
        </p:txBody>
      </p:sp>
      <p:pic>
        <p:nvPicPr>
          <p:cNvPr id="474" name="Google Shape;474;p51"/>
          <p:cNvPicPr preferRelativeResize="0"/>
          <p:nvPr/>
        </p:nvPicPr>
        <p:blipFill rotWithShape="1">
          <a:blip r:embed="rId4">
            <a:alphaModFix/>
          </a:blip>
          <a:srcRect b="0" l="81076" r="0" t="0"/>
          <a:stretch/>
        </p:blipFill>
        <p:spPr>
          <a:xfrm>
            <a:off x="3781752" y="0"/>
            <a:ext cx="1669473" cy="5143501"/>
          </a:xfrm>
          <a:prstGeom prst="rect">
            <a:avLst/>
          </a:prstGeom>
          <a:noFill/>
          <a:ln>
            <a:noFill/>
          </a:ln>
        </p:spPr>
      </p:pic>
      <p:sp>
        <p:nvSpPr>
          <p:cNvPr id="475" name="Google Shape;475;p51"/>
          <p:cNvSpPr txBox="1"/>
          <p:nvPr/>
        </p:nvSpPr>
        <p:spPr>
          <a:xfrm>
            <a:off x="893500" y="1278475"/>
            <a:ext cx="4515600" cy="2973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Font typeface="Mulish"/>
              <a:buChar char="●"/>
            </a:pPr>
            <a:r>
              <a:rPr b="1" lang="en" sz="1200">
                <a:solidFill>
                  <a:schemeClr val="dk1"/>
                </a:solidFill>
                <a:latin typeface="Mulish"/>
                <a:ea typeface="Mulish"/>
                <a:cs typeface="Mulish"/>
                <a:sym typeface="Mulish"/>
              </a:rPr>
              <a:t>The AI category, excludes certain AI areas to enable more precise categorisation.</a:t>
            </a:r>
            <a:endParaRPr b="1" sz="1200">
              <a:solidFill>
                <a:schemeClr val="dk1"/>
              </a:solidFill>
              <a:latin typeface="Mulish"/>
              <a:ea typeface="Mulish"/>
              <a:cs typeface="Mulish"/>
              <a:sym typeface="Mulish"/>
            </a:endParaRPr>
          </a:p>
          <a:p>
            <a:pPr indent="0" lvl="0" marL="457200" rtl="0" algn="l">
              <a:lnSpc>
                <a:spcPct val="115000"/>
              </a:lnSpc>
              <a:spcBef>
                <a:spcPts val="0"/>
              </a:spcBef>
              <a:spcAft>
                <a:spcPts val="0"/>
              </a:spcAft>
              <a:buNone/>
            </a:pPr>
            <a:r>
              <a:t/>
            </a:r>
            <a:endParaRPr sz="1200">
              <a:solidFill>
                <a:schemeClr val="dk1"/>
              </a:solidFill>
              <a:latin typeface="Mulish"/>
              <a:ea typeface="Mulish"/>
              <a:cs typeface="Mulish"/>
              <a:sym typeface="Mulish"/>
            </a:endParaRPr>
          </a:p>
          <a:p>
            <a:pPr indent="-304800" lvl="0" marL="457200" rtl="0" algn="l">
              <a:lnSpc>
                <a:spcPct val="115000"/>
              </a:lnSpc>
              <a:spcBef>
                <a:spcPts val="0"/>
              </a:spcBef>
              <a:spcAft>
                <a:spcPts val="0"/>
              </a:spcAft>
              <a:buClr>
                <a:schemeClr val="dk1"/>
              </a:buClr>
              <a:buSzPts val="1200"/>
              <a:buFont typeface="Mulish"/>
              <a:buChar char="●"/>
            </a:pPr>
            <a:r>
              <a:rPr lang="en" sz="1200">
                <a:solidFill>
                  <a:schemeClr val="dk1"/>
                </a:solidFill>
                <a:latin typeface="Mulish"/>
                <a:ea typeface="Mulish"/>
                <a:cs typeface="Mulish"/>
                <a:sym typeface="Mulish"/>
              </a:rPr>
              <a:t>Computation and Language (CL) covers Natural Language Processing (NLP) which played a significant role in modern Large Language Model (LLM) AI services like ChatGPT.</a:t>
            </a:r>
            <a:endParaRPr sz="1200">
              <a:solidFill>
                <a:schemeClr val="dk1"/>
              </a:solidFill>
              <a:latin typeface="Mulish"/>
              <a:ea typeface="Mulish"/>
              <a:cs typeface="Mulish"/>
              <a:sym typeface="Mulish"/>
            </a:endParaRPr>
          </a:p>
          <a:p>
            <a:pPr indent="0" lvl="0" marL="457200" rtl="0" algn="l">
              <a:lnSpc>
                <a:spcPct val="115000"/>
              </a:lnSpc>
              <a:spcBef>
                <a:spcPts val="0"/>
              </a:spcBef>
              <a:spcAft>
                <a:spcPts val="0"/>
              </a:spcAft>
              <a:buNone/>
            </a:pPr>
            <a:r>
              <a:t/>
            </a:r>
            <a:endParaRPr sz="1200">
              <a:solidFill>
                <a:schemeClr val="dk1"/>
              </a:solidFill>
              <a:latin typeface="Mulish"/>
              <a:ea typeface="Mulish"/>
              <a:cs typeface="Mulish"/>
              <a:sym typeface="Mulish"/>
            </a:endParaRPr>
          </a:p>
          <a:p>
            <a:pPr indent="-304800" lvl="0" marL="457200" rtl="0" algn="l">
              <a:lnSpc>
                <a:spcPct val="115000"/>
              </a:lnSpc>
              <a:spcBef>
                <a:spcPts val="0"/>
              </a:spcBef>
              <a:spcAft>
                <a:spcPts val="0"/>
              </a:spcAft>
              <a:buClr>
                <a:schemeClr val="dk1"/>
              </a:buClr>
              <a:buSzPts val="1200"/>
              <a:buFont typeface="Mulish"/>
              <a:buChar char="●"/>
            </a:pPr>
            <a:r>
              <a:rPr lang="en" sz="1200">
                <a:solidFill>
                  <a:schemeClr val="dk1"/>
                </a:solidFill>
                <a:latin typeface="Mulish"/>
                <a:ea typeface="Mulish"/>
                <a:cs typeface="Mulish"/>
                <a:sym typeface="Mulish"/>
              </a:rPr>
              <a:t>Robotics category excluded</a:t>
            </a:r>
            <a:endParaRPr sz="1200">
              <a:solidFill>
                <a:schemeClr val="dk1"/>
              </a:solidFill>
              <a:latin typeface="Mulish"/>
              <a:ea typeface="Mulish"/>
              <a:cs typeface="Mulish"/>
              <a:sym typeface="Mulish"/>
            </a:endParaRPr>
          </a:p>
          <a:p>
            <a:pPr indent="-228600" lvl="0" marL="457200" rtl="0" algn="l">
              <a:lnSpc>
                <a:spcPct val="115000"/>
              </a:lnSpc>
              <a:spcBef>
                <a:spcPts val="0"/>
              </a:spcBef>
              <a:spcAft>
                <a:spcPts val="0"/>
              </a:spcAft>
              <a:buClr>
                <a:schemeClr val="dk1"/>
              </a:buClr>
              <a:buSzPts val="1000"/>
              <a:buFont typeface="Mulish"/>
              <a:buNone/>
            </a:pPr>
            <a:r>
              <a:t/>
            </a:r>
            <a:endParaRPr sz="1000">
              <a:solidFill>
                <a:schemeClr val="dk1"/>
              </a:solidFill>
              <a:latin typeface="Mulish"/>
              <a:ea typeface="Mulish"/>
              <a:cs typeface="Mulish"/>
              <a:sym typeface="Mulish"/>
            </a:endParaRPr>
          </a:p>
          <a:p>
            <a:pPr indent="0" lvl="0" marL="0" rtl="0" algn="l">
              <a:lnSpc>
                <a:spcPct val="115000"/>
              </a:lnSpc>
              <a:spcBef>
                <a:spcPts val="1200"/>
              </a:spcBef>
              <a:spcAft>
                <a:spcPts val="0"/>
              </a:spcAft>
              <a:buNone/>
            </a:pPr>
            <a:r>
              <a:t/>
            </a:r>
            <a:endParaRPr sz="1000">
              <a:solidFill>
                <a:schemeClr val="dk1"/>
              </a:solidFill>
              <a:latin typeface="Mulish"/>
              <a:ea typeface="Mulish"/>
              <a:cs typeface="Mulish"/>
              <a:sym typeface="Mulish"/>
            </a:endParaRPr>
          </a:p>
          <a:p>
            <a:pPr indent="0" lvl="0" marL="0" rtl="0" algn="l">
              <a:spcBef>
                <a:spcPts val="1200"/>
              </a:spcBef>
              <a:spcAft>
                <a:spcPts val="0"/>
              </a:spcAft>
              <a:buNone/>
            </a:pPr>
            <a:r>
              <a:t/>
            </a:r>
            <a:endParaRPr>
              <a:solidFill>
                <a:schemeClr val="dk1"/>
              </a:solidFill>
              <a:latin typeface="Mulish"/>
              <a:ea typeface="Mulish"/>
              <a:cs typeface="Mulish"/>
              <a:sym typeface="Mulish"/>
            </a:endParaRPr>
          </a:p>
        </p:txBody>
      </p:sp>
      <p:sp>
        <p:nvSpPr>
          <p:cNvPr id="476" name="Google Shape;476;p51"/>
          <p:cNvSpPr txBox="1"/>
          <p:nvPr>
            <p:ph type="title"/>
          </p:nvPr>
        </p:nvSpPr>
        <p:spPr>
          <a:xfrm>
            <a:off x="1293275" y="103475"/>
            <a:ext cx="4115700" cy="117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900">
                <a:latin typeface="Mulish"/>
                <a:ea typeface="Mulish"/>
                <a:cs typeface="Mulish"/>
                <a:sym typeface="Mulish"/>
              </a:rPr>
              <a:t>Breakdown of Research Categories</a:t>
            </a:r>
            <a:endParaRPr b="1" i="1" sz="8000">
              <a:latin typeface="Poppins"/>
              <a:ea typeface="Poppins"/>
              <a:cs typeface="Poppins"/>
              <a:sym typeface="Poppins"/>
            </a:endParaRPr>
          </a:p>
        </p:txBody>
      </p:sp>
      <p:grpSp>
        <p:nvGrpSpPr>
          <p:cNvPr id="477" name="Google Shape;477;p51"/>
          <p:cNvGrpSpPr/>
          <p:nvPr/>
        </p:nvGrpSpPr>
        <p:grpSpPr>
          <a:xfrm>
            <a:off x="1375226" y="3572900"/>
            <a:ext cx="3723007" cy="196975"/>
            <a:chOff x="271925" y="3550725"/>
            <a:chExt cx="2882700" cy="196975"/>
          </a:xfrm>
        </p:grpSpPr>
        <p:cxnSp>
          <p:nvCxnSpPr>
            <p:cNvPr id="478" name="Google Shape;478;p51"/>
            <p:cNvCxnSpPr/>
            <p:nvPr/>
          </p:nvCxnSpPr>
          <p:spPr>
            <a:xfrm>
              <a:off x="287475" y="3553300"/>
              <a:ext cx="0" cy="194400"/>
            </a:xfrm>
            <a:prstGeom prst="straightConnector1">
              <a:avLst/>
            </a:prstGeom>
            <a:noFill/>
            <a:ln cap="flat" cmpd="sng" w="38100">
              <a:solidFill>
                <a:schemeClr val="dk1"/>
              </a:solidFill>
              <a:prstDash val="solid"/>
              <a:round/>
              <a:headEnd len="med" w="med" type="none"/>
              <a:tailEnd len="med" w="med" type="none"/>
            </a:ln>
          </p:spPr>
        </p:cxnSp>
        <p:grpSp>
          <p:nvGrpSpPr>
            <p:cNvPr id="479" name="Google Shape;479;p51"/>
            <p:cNvGrpSpPr/>
            <p:nvPr/>
          </p:nvGrpSpPr>
          <p:grpSpPr>
            <a:xfrm>
              <a:off x="271925" y="3550725"/>
              <a:ext cx="2882700" cy="196975"/>
              <a:chOff x="271925" y="3550725"/>
              <a:chExt cx="2882700" cy="196975"/>
            </a:xfrm>
          </p:grpSpPr>
          <p:cxnSp>
            <p:nvCxnSpPr>
              <p:cNvPr id="480" name="Google Shape;480;p51"/>
              <p:cNvCxnSpPr/>
              <p:nvPr/>
            </p:nvCxnSpPr>
            <p:spPr>
              <a:xfrm>
                <a:off x="3131175" y="3553300"/>
                <a:ext cx="0" cy="194400"/>
              </a:xfrm>
              <a:prstGeom prst="straightConnector1">
                <a:avLst/>
              </a:prstGeom>
              <a:noFill/>
              <a:ln cap="flat" cmpd="sng" w="38100">
                <a:solidFill>
                  <a:schemeClr val="dk1"/>
                </a:solidFill>
                <a:prstDash val="solid"/>
                <a:round/>
                <a:headEnd len="med" w="med" type="none"/>
                <a:tailEnd len="med" w="med" type="none"/>
              </a:ln>
            </p:spPr>
          </p:cxnSp>
          <p:cxnSp>
            <p:nvCxnSpPr>
              <p:cNvPr id="481" name="Google Shape;481;p51"/>
              <p:cNvCxnSpPr/>
              <p:nvPr/>
            </p:nvCxnSpPr>
            <p:spPr>
              <a:xfrm>
                <a:off x="271925" y="3550725"/>
                <a:ext cx="2882700" cy="7800"/>
              </a:xfrm>
              <a:prstGeom prst="straightConnector1">
                <a:avLst/>
              </a:prstGeom>
              <a:noFill/>
              <a:ln cap="flat" cmpd="sng" w="38100">
                <a:solidFill>
                  <a:schemeClr val="dk1"/>
                </a:solidFill>
                <a:prstDash val="solid"/>
                <a:round/>
                <a:headEnd len="med" w="med" type="none"/>
                <a:tailEnd len="med" w="med" type="none"/>
              </a:ln>
            </p:spPr>
          </p:cxnSp>
        </p:grpSp>
      </p:grpSp>
      <p:grpSp>
        <p:nvGrpSpPr>
          <p:cNvPr id="482" name="Google Shape;482;p51"/>
          <p:cNvGrpSpPr/>
          <p:nvPr/>
        </p:nvGrpSpPr>
        <p:grpSpPr>
          <a:xfrm flipH="1" rot="10800000">
            <a:off x="1375226" y="4735350"/>
            <a:ext cx="3723007" cy="196975"/>
            <a:chOff x="271925" y="3550725"/>
            <a:chExt cx="2882700" cy="196975"/>
          </a:xfrm>
        </p:grpSpPr>
        <p:cxnSp>
          <p:nvCxnSpPr>
            <p:cNvPr id="483" name="Google Shape;483;p51"/>
            <p:cNvCxnSpPr/>
            <p:nvPr/>
          </p:nvCxnSpPr>
          <p:spPr>
            <a:xfrm>
              <a:off x="287475" y="3553300"/>
              <a:ext cx="0" cy="194400"/>
            </a:xfrm>
            <a:prstGeom prst="straightConnector1">
              <a:avLst/>
            </a:prstGeom>
            <a:noFill/>
            <a:ln cap="flat" cmpd="sng" w="38100">
              <a:solidFill>
                <a:schemeClr val="dk1"/>
              </a:solidFill>
              <a:prstDash val="solid"/>
              <a:round/>
              <a:headEnd len="med" w="med" type="none"/>
              <a:tailEnd len="med" w="med" type="none"/>
            </a:ln>
          </p:spPr>
        </p:cxnSp>
        <p:grpSp>
          <p:nvGrpSpPr>
            <p:cNvPr id="484" name="Google Shape;484;p51"/>
            <p:cNvGrpSpPr/>
            <p:nvPr/>
          </p:nvGrpSpPr>
          <p:grpSpPr>
            <a:xfrm>
              <a:off x="271925" y="3550725"/>
              <a:ext cx="2882700" cy="196975"/>
              <a:chOff x="271925" y="3550725"/>
              <a:chExt cx="2882700" cy="196975"/>
            </a:xfrm>
          </p:grpSpPr>
          <p:cxnSp>
            <p:nvCxnSpPr>
              <p:cNvPr id="485" name="Google Shape;485;p51"/>
              <p:cNvCxnSpPr/>
              <p:nvPr/>
            </p:nvCxnSpPr>
            <p:spPr>
              <a:xfrm>
                <a:off x="3131175" y="3553300"/>
                <a:ext cx="0" cy="194400"/>
              </a:xfrm>
              <a:prstGeom prst="straightConnector1">
                <a:avLst/>
              </a:prstGeom>
              <a:noFill/>
              <a:ln cap="flat" cmpd="sng" w="38100">
                <a:solidFill>
                  <a:schemeClr val="dk1"/>
                </a:solidFill>
                <a:prstDash val="solid"/>
                <a:round/>
                <a:headEnd len="med" w="med" type="none"/>
                <a:tailEnd len="med" w="med" type="none"/>
              </a:ln>
            </p:spPr>
          </p:cxnSp>
          <p:cxnSp>
            <p:nvCxnSpPr>
              <p:cNvPr id="486" name="Google Shape;486;p51"/>
              <p:cNvCxnSpPr/>
              <p:nvPr/>
            </p:nvCxnSpPr>
            <p:spPr>
              <a:xfrm>
                <a:off x="271925" y="3550725"/>
                <a:ext cx="2882700" cy="7800"/>
              </a:xfrm>
              <a:prstGeom prst="straightConnector1">
                <a:avLst/>
              </a:prstGeom>
              <a:noFill/>
              <a:ln cap="flat" cmpd="sng" w="38100">
                <a:solidFill>
                  <a:schemeClr val="dk1"/>
                </a:solidFill>
                <a:prstDash val="solid"/>
                <a:round/>
                <a:headEnd len="med" w="med" type="none"/>
                <a:tailEnd len="med" w="med" type="none"/>
              </a:ln>
            </p:spPr>
          </p:cxnSp>
        </p:grpSp>
      </p:grpSp>
      <p:sp>
        <p:nvSpPr>
          <p:cNvPr id="487" name="Google Shape;487;p51"/>
          <p:cNvSpPr txBox="1"/>
          <p:nvPr/>
        </p:nvSpPr>
        <p:spPr>
          <a:xfrm>
            <a:off x="1507300" y="3643950"/>
            <a:ext cx="3441900" cy="12141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n" sz="1200">
                <a:solidFill>
                  <a:schemeClr val="dk1"/>
                </a:solidFill>
                <a:latin typeface="Mulish"/>
                <a:ea typeface="Mulish"/>
                <a:cs typeface="Mulish"/>
                <a:sym typeface="Mulish"/>
              </a:rPr>
              <a:t>Machine Learning (ML) dominates primary </a:t>
            </a:r>
            <a:r>
              <a:rPr b="1" lang="en" sz="1200">
                <a:solidFill>
                  <a:schemeClr val="dk1"/>
                </a:solidFill>
                <a:latin typeface="Mulish"/>
                <a:ea typeface="Mulish"/>
                <a:cs typeface="Mulish"/>
                <a:sym typeface="Mulish"/>
              </a:rPr>
              <a:t>categories</a:t>
            </a:r>
            <a:r>
              <a:rPr b="1" lang="en" sz="1200">
                <a:solidFill>
                  <a:schemeClr val="dk1"/>
                </a:solidFill>
                <a:latin typeface="Mulish"/>
                <a:ea typeface="Mulish"/>
                <a:cs typeface="Mulish"/>
                <a:sym typeface="Mulish"/>
              </a:rPr>
              <a:t> and is listed on the majority of AI papers</a:t>
            </a:r>
            <a:endParaRPr b="1"/>
          </a:p>
        </p:txBody>
      </p:sp>
      <p:pic>
        <p:nvPicPr>
          <p:cNvPr id="488" name="Google Shape;488;p51"/>
          <p:cNvPicPr preferRelativeResize="0"/>
          <p:nvPr/>
        </p:nvPicPr>
        <p:blipFill>
          <a:blip r:embed="rId5">
            <a:alphaModFix/>
          </a:blip>
          <a:stretch>
            <a:fillRect/>
          </a:stretch>
        </p:blipFill>
        <p:spPr>
          <a:xfrm>
            <a:off x="5497399" y="-31650"/>
            <a:ext cx="3617899" cy="3546200"/>
          </a:xfrm>
          <a:prstGeom prst="rect">
            <a:avLst/>
          </a:prstGeom>
          <a:noFill/>
          <a:ln>
            <a:noFill/>
          </a:ln>
        </p:spPr>
      </p:pic>
      <p:pic>
        <p:nvPicPr>
          <p:cNvPr id="489" name="Google Shape;489;p51"/>
          <p:cNvPicPr preferRelativeResize="0"/>
          <p:nvPr/>
        </p:nvPicPr>
        <p:blipFill>
          <a:blip r:embed="rId6">
            <a:alphaModFix/>
          </a:blip>
          <a:stretch>
            <a:fillRect/>
          </a:stretch>
        </p:blipFill>
        <p:spPr>
          <a:xfrm>
            <a:off x="5572275" y="3471000"/>
            <a:ext cx="2010900" cy="922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Storytelling for Business by Slidesgo">
  <a:themeElements>
    <a:clrScheme name="Simple Light">
      <a:dk1>
        <a:srgbClr val="FFFFFF"/>
      </a:dk1>
      <a:lt1>
        <a:srgbClr val="678ACB"/>
      </a:lt1>
      <a:dk2>
        <a:srgbClr val="809BCE"/>
      </a:dk2>
      <a:lt2>
        <a:srgbClr val="A8BCE0"/>
      </a:lt2>
      <a:accent1>
        <a:srgbClr val="95B8D1"/>
      </a:accent1>
      <a:accent2>
        <a:srgbClr val="B9DED1"/>
      </a:accent2>
      <a:accent3>
        <a:srgbClr val="D5EADF"/>
      </a:accent3>
      <a:accent4>
        <a:srgbClr val="F5F0BB"/>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